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0" r:id="rId3"/>
  </p:sldMasterIdLst>
  <p:notesMasterIdLst>
    <p:notesMasterId r:id="rId64"/>
  </p:notesMasterIdLst>
  <p:sldIdLst>
    <p:sldId id="256" r:id="rId4"/>
    <p:sldId id="554" r:id="rId5"/>
    <p:sldId id="555" r:id="rId6"/>
    <p:sldId id="557" r:id="rId7"/>
    <p:sldId id="553" r:id="rId8"/>
    <p:sldId id="558" r:id="rId9"/>
    <p:sldId id="559" r:id="rId10"/>
    <p:sldId id="560" r:id="rId11"/>
    <p:sldId id="562" r:id="rId12"/>
    <p:sldId id="563" r:id="rId13"/>
    <p:sldId id="564" r:id="rId14"/>
    <p:sldId id="566" r:id="rId15"/>
    <p:sldId id="568" r:id="rId16"/>
    <p:sldId id="567" r:id="rId17"/>
    <p:sldId id="565" r:id="rId18"/>
    <p:sldId id="258" r:id="rId19"/>
    <p:sldId id="259" r:id="rId20"/>
    <p:sldId id="260" r:id="rId21"/>
    <p:sldId id="289" r:id="rId22"/>
    <p:sldId id="292" r:id="rId23"/>
    <p:sldId id="291" r:id="rId24"/>
    <p:sldId id="290" r:id="rId25"/>
    <p:sldId id="262" r:id="rId26"/>
    <p:sldId id="263" r:id="rId27"/>
    <p:sldId id="293" r:id="rId28"/>
    <p:sldId id="295" r:id="rId29"/>
    <p:sldId id="552" r:id="rId30"/>
    <p:sldId id="538" r:id="rId31"/>
    <p:sldId id="470" r:id="rId32"/>
    <p:sldId id="467" r:id="rId33"/>
    <p:sldId id="526" r:id="rId34"/>
    <p:sldId id="294" r:id="rId35"/>
    <p:sldId id="539" r:id="rId36"/>
    <p:sldId id="284" r:id="rId37"/>
    <p:sldId id="286" r:id="rId38"/>
    <p:sldId id="287" r:id="rId39"/>
    <p:sldId id="540" r:id="rId40"/>
    <p:sldId id="550" r:id="rId41"/>
    <p:sldId id="546" r:id="rId42"/>
    <p:sldId id="548" r:id="rId43"/>
    <p:sldId id="547" r:id="rId44"/>
    <p:sldId id="549" r:id="rId45"/>
    <p:sldId id="459" r:id="rId46"/>
    <p:sldId id="464" r:id="rId47"/>
    <p:sldId id="465" r:id="rId48"/>
    <p:sldId id="466" r:id="rId49"/>
    <p:sldId id="537" r:id="rId50"/>
    <p:sldId id="285" r:id="rId51"/>
    <p:sldId id="283" r:id="rId52"/>
    <p:sldId id="541" r:id="rId53"/>
    <p:sldId id="542" r:id="rId54"/>
    <p:sldId id="543" r:id="rId55"/>
    <p:sldId id="288" r:id="rId56"/>
    <p:sldId id="544" r:id="rId57"/>
    <p:sldId id="545" r:id="rId58"/>
    <p:sldId id="416" r:id="rId59"/>
    <p:sldId id="518" r:id="rId60"/>
    <p:sldId id="413" r:id="rId61"/>
    <p:sldId id="414" r:id="rId62"/>
    <p:sldId id="41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6"/>
    <p:restoredTop sz="76983"/>
  </p:normalViewPr>
  <p:slideViewPr>
    <p:cSldViewPr snapToGrid="0">
      <p:cViewPr varScale="1">
        <p:scale>
          <a:sx n="93" d="100"/>
          <a:sy n="93" d="100"/>
        </p:scale>
        <p:origin x="1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804D-D61F-7846-8C82-B64B45984D1D}"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09D3F-E8C1-2F4A-B4FB-6B8F63DAA456}" type="slidenum">
              <a:rPr lang="en-US" smtClean="0"/>
              <a:t>‹#›</a:t>
            </a:fld>
            <a:endParaRPr lang="en-US"/>
          </a:p>
        </p:txBody>
      </p:sp>
    </p:spTree>
    <p:extLst>
      <p:ext uri="{BB962C8B-B14F-4D97-AF65-F5344CB8AC3E}">
        <p14:creationId xmlns:p14="http://schemas.microsoft.com/office/powerpoint/2010/main" val="25393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78e5494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78e5494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CC9266-95BB-1AC0-3E54-149091F3A00E}"/>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29FB8164-7442-2B6D-AF10-0272D878F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2FA8D93-1975-0583-BCCD-FA0D65516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22229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D590D088-D4E9-DA7B-C2F9-ADBA011F9AC7}"/>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825D72D1-3CC3-9A9D-13A4-F2B01A08D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A669E7DD-1859-E60F-F353-411115111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25071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DE8F8BE-E143-F269-6D40-D3278C42D430}"/>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6C26F772-01D5-6633-2FF8-BA3ED721B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CC266BAB-F6CD-371B-D2D5-8AB1F4BF6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your </a:t>
            </a:r>
            <a:r>
              <a:rPr lang="en-US" dirty="0" err="1"/>
              <a:t>get_damper</a:t>
            </a:r>
            <a:r>
              <a:rPr lang="en-US" dirty="0"/>
              <a:t>, the </a:t>
            </a:r>
            <a:r>
              <a:rPr lang="en-US" b="1" dirty="0"/>
              <a:t>only truly heavy operation</a:t>
            </a:r>
            <a:r>
              <a:rPr lang="en-US" dirty="0"/>
              <a:t> is </a:t>
            </a:r>
            <a:r>
              <a:rPr lang="en-US" dirty="0" err="1"/>
              <a:t>Uv</a:t>
            </a:r>
            <a:r>
              <a:rPr lang="en-US" dirty="0"/>
              <a:t> = M \ (</a:t>
            </a:r>
            <a:r>
              <a:rPr lang="el-GR" dirty="0"/>
              <a:t>λ₁ * </a:t>
            </a:r>
            <a:r>
              <a:rPr lang="en-US" dirty="0" err="1"/>
              <a:t>grad_N</a:t>
            </a:r>
            <a:r>
              <a:rPr lang="en-US" dirty="0"/>
              <a:t>).</a:t>
            </a:r>
          </a:p>
          <a:p>
            <a:r>
              <a:rPr lang="en-US" dirty="0"/>
              <a:t>Everything else (reshape, </a:t>
            </a:r>
            <a:r>
              <a:rPr lang="en-US" dirty="0" err="1"/>
              <a:t>matX</a:t>
            </a:r>
            <a:r>
              <a:rPr lang="en-US" dirty="0"/>
              <a:t>*vector, stresses) are just matrix–vector multiplies or elementwise operations, which MATLAB handles very quickly.</a:t>
            </a:r>
          </a:p>
          <a:p>
            <a:r>
              <a:rPr lang="en-US" dirty="0"/>
              <a:t>The profiler output you shared shows </a:t>
            </a:r>
            <a:r>
              <a:rPr lang="en-US" dirty="0" err="1"/>
              <a:t>get_damper</a:t>
            </a:r>
            <a:r>
              <a:rPr lang="en-US" dirty="0"/>
              <a:t> consuming ~286 s self‑time out of ~289 s total. That means almost all of its time is inside its own body, not in sub‑functions.</a:t>
            </a:r>
          </a:p>
          <a:p>
            <a:r>
              <a:rPr lang="en-US" dirty="0"/>
              <a:t>Given the code, the only candidate for that much cost is the repeated factorization/solve of M.</a:t>
            </a:r>
          </a:p>
        </p:txBody>
      </p:sp>
    </p:spTree>
    <p:extLst>
      <p:ext uri="{BB962C8B-B14F-4D97-AF65-F5344CB8AC3E}">
        <p14:creationId xmlns:p14="http://schemas.microsoft.com/office/powerpoint/2010/main" val="113453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FDEB565-9F66-6DB7-3EC3-EE1831EA1BC2}"/>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C80C15C0-A2D6-A62D-1566-E464ADEDFE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E0EF8AD1-2999-A411-6C51-155F5204D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dirty="0"/>
              <a:t>Emphasize that </a:t>
            </a:r>
            <a:r>
              <a:rPr lang="en-US" b="1" dirty="0"/>
              <a:t>LU caching doesn’t change accuracy</a:t>
            </a:r>
            <a:r>
              <a:rPr lang="en-US" dirty="0"/>
              <a:t> (error stays ~4.5%), but it makes each subsampled solve ~3× faster.</a:t>
            </a:r>
          </a:p>
          <a:p>
            <a:pPr marL="171450" indent="-171450">
              <a:buFont typeface="Arial" panose="020B0604020202020204" pitchFamily="34" charset="0"/>
              <a:buChar char="•"/>
            </a:pPr>
            <a:r>
              <a:rPr lang="en-US" i="1" dirty="0"/>
              <a:t>ROM:</a:t>
            </a:r>
            <a:r>
              <a:rPr lang="en-US" dirty="0"/>
              <a:t> Lower error, but slower than optimized FOM.</a:t>
            </a:r>
          </a:p>
          <a:p>
            <a:endParaRPr lang="en-US" dirty="0"/>
          </a:p>
          <a:p>
            <a:endParaRPr lang="en-US" dirty="0"/>
          </a:p>
          <a:p>
            <a:r>
              <a:rPr lang="en-US" dirty="0"/>
              <a:t>The error is identical </a:t>
            </a:r>
            <a:r>
              <a:rPr lang="en-US" dirty="0" err="1"/>
              <a:t>bc</a:t>
            </a:r>
            <a:r>
              <a:rPr lang="en-US" dirty="0"/>
              <a:t>: </a:t>
            </a:r>
            <a:r>
              <a:rPr lang="en-US" b="1" dirty="0"/>
              <a:t>Same math, same inputs:</a:t>
            </a:r>
            <a:r>
              <a:rPr lang="en-US" dirty="0"/>
              <a:t> LU caching doesn’t change the linear system you solve. If MM and the right‑hand side are identical, the solution from a cached LU and a fresh solve are mathematically the same. You’re just reusing the factorization to avoid recomputing it.</a:t>
            </a:r>
          </a:p>
        </p:txBody>
      </p:sp>
    </p:spTree>
    <p:extLst>
      <p:ext uri="{BB962C8B-B14F-4D97-AF65-F5344CB8AC3E}">
        <p14:creationId xmlns:p14="http://schemas.microsoft.com/office/powerpoint/2010/main" val="105947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6C78C8A-4EE2-5E95-F2FC-1190CF7E660A}"/>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1D738595-B75F-EB6A-C4E2-D85AF11E73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5827D0FA-BB92-F09D-88AD-1E9F9820B6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62292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87D2DDC7-C472-EA7C-59B0-1B45FAE595F7}"/>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138E643B-D1DC-445B-78DF-A44D51CA65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F367F147-C6A0-6E26-3B33-A69870BA02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2150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d961e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i="1" dirty="0" err="1">
                <a:effectLst/>
                <a:latin typeface="Times New Roman" panose="02020603050405020304" pitchFamily="18" charset="0"/>
                <a:ea typeface="Times New Roman" panose="02020603050405020304" pitchFamily="18" charset="0"/>
              </a:rPr>
              <a:t>SF</a:t>
            </a:r>
            <a:r>
              <a:rPr lang="en-US" sz="1800" i="1" baseline="-25000" dirty="0" err="1">
                <a:effectLst/>
                <a:latin typeface="Times New Roman" panose="02020603050405020304" pitchFamily="18" charset="0"/>
                <a:ea typeface="Times New Roman" panose="02020603050405020304" pitchFamily="18" charset="0"/>
              </a:rPr>
              <a:t>target</a:t>
            </a:r>
            <a:r>
              <a:rPr lang="en-US" sz="1800" i="1"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 the biological effect following a spatially uniform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/fraction dose across the tumor</a:t>
            </a:r>
          </a:p>
          <a:p>
            <a:pPr marL="285750" lvl="0" indent="-285750" algn="l" rtl="0">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Goal: Investigate how model selection and tumor response dynamics influence optimal dose distribution</a:t>
            </a:r>
            <a:r>
              <a:rPr lang="en-US" sz="2800" dirty="0">
                <a:effectLst/>
              </a:rPr>
              <a:t> + </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 identify which biological mechanisms of </a:t>
            </a:r>
            <a:r>
              <a:rPr lang="en-US" sz="18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radioresistance</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if at all may dominate in each patient</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f426c55b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7863404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dirty="0">
                <a:solidFill>
                  <a:schemeClr val="dk1"/>
                </a:solidFill>
                <a:latin typeface="Lato"/>
                <a:ea typeface="Lato"/>
                <a:cs typeface="Lato"/>
                <a:sym typeface="Lato"/>
              </a:rPr>
              <a:t>We calibrated for 10 params (we have 22 in all)</a:t>
            </a:r>
          </a:p>
          <a:p>
            <a:pPr marL="0" lvl="0" indent="0" algn="l" rtl="0">
              <a:spcBef>
                <a:spcPts val="480"/>
              </a:spcBef>
              <a:spcAft>
                <a:spcPts val="0"/>
              </a:spcAft>
              <a:buNone/>
            </a:pPr>
            <a:r>
              <a:rPr lang="en-US" sz="1200" dirty="0" err="1">
                <a:solidFill>
                  <a:schemeClr val="dk1"/>
                </a:solidFill>
                <a:latin typeface="Lato"/>
                <a:ea typeface="Lato"/>
                <a:cs typeface="Lato"/>
                <a:sym typeface="Lato"/>
              </a:rPr>
              <a:t>Nb,k</a:t>
            </a:r>
            <a:endParaRPr lang="en-US" sz="1200" dirty="0">
              <a:solidFill>
                <a:schemeClr val="dk1"/>
              </a:solidFill>
              <a:latin typeface="Lato"/>
              <a:ea typeface="Lato"/>
              <a:cs typeface="Lato"/>
              <a:sym typeface="Lato"/>
            </a:endParaRPr>
          </a:p>
          <a:p>
            <a:pPr marL="0" lvl="0" indent="0" algn="l" rtl="0">
              <a:spcBef>
                <a:spcPts val="480"/>
              </a:spcBef>
              <a:spcAft>
                <a:spcPts val="0"/>
              </a:spcAft>
              <a:buNone/>
            </a:pPr>
            <a:r>
              <a:rPr lang="en-US" sz="1200" dirty="0" err="1">
                <a:solidFill>
                  <a:schemeClr val="dk1"/>
                </a:solidFill>
                <a:latin typeface="Lato"/>
                <a:ea typeface="Lato"/>
                <a:cs typeface="Lato"/>
                <a:sym typeface="Lato"/>
              </a:rPr>
              <a:t>Nb,Dw</a:t>
            </a:r>
            <a:r>
              <a:rPr lang="en-US" sz="1200" dirty="0">
                <a:solidFill>
                  <a:schemeClr val="dk1"/>
                </a:solidFill>
                <a:latin typeface="Lato"/>
                <a:ea typeface="Lato"/>
                <a:cs typeface="Lato"/>
                <a:sym typeface="Lato"/>
              </a:rPr>
              <a:t> (uninhibited)</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Nb, Dg (uninhibited)</a:t>
            </a:r>
          </a:p>
          <a:p>
            <a:pPr marL="0" lvl="0" indent="0" algn="l" rtl="0">
              <a:spcBef>
                <a:spcPts val="480"/>
              </a:spcBef>
              <a:spcAft>
                <a:spcPts val="0"/>
              </a:spcAft>
              <a:buNone/>
            </a:pPr>
            <a:r>
              <a:rPr lang="en-US" sz="1200" dirty="0">
                <a:solidFill>
                  <a:schemeClr val="dk1"/>
                </a:solidFill>
                <a:latin typeface="Lato"/>
                <a:ea typeface="Lato"/>
                <a:cs typeface="Lato"/>
                <a:sym typeface="Lato"/>
              </a:rPr>
              <a:t>SF_RT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SF_other</a:t>
            </a:r>
            <a:r>
              <a:rPr lang="en-US" sz="1200" dirty="0">
                <a:solidFill>
                  <a:schemeClr val="dk1"/>
                </a:solidFill>
                <a:latin typeface="Lato"/>
                <a:ea typeface="Lato"/>
                <a:cs typeface="Lato"/>
                <a:sym typeface="Lato"/>
              </a:rPr>
              <a:t> (chemo outside of 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SF_ct</a:t>
            </a:r>
            <a:r>
              <a:rPr lang="en-US" sz="1200" dirty="0">
                <a:solidFill>
                  <a:schemeClr val="dk1"/>
                </a:solidFill>
                <a:latin typeface="Lato"/>
                <a:ea typeface="Lato"/>
                <a:cs typeface="Lato"/>
                <a:sym typeface="Lato"/>
              </a:rPr>
              <a:t> (chemo during RT)</a:t>
            </a:r>
          </a:p>
          <a:p>
            <a:pPr marL="0" lvl="0" indent="0" algn="l" rtl="0">
              <a:spcBef>
                <a:spcPts val="480"/>
              </a:spcBef>
              <a:spcAft>
                <a:spcPts val="0"/>
              </a:spcAft>
              <a:buNone/>
            </a:pPr>
            <a:r>
              <a:rPr lang="en-US" sz="1200" dirty="0">
                <a:solidFill>
                  <a:schemeClr val="dk1"/>
                </a:solidFill>
                <a:latin typeface="Lato"/>
                <a:ea typeface="Lato"/>
                <a:cs typeface="Lato"/>
                <a:sym typeface="Lato"/>
              </a:rPr>
              <a:t>Mechanical coupling  (von mises lambda)</a:t>
            </a:r>
          </a:p>
          <a:p>
            <a:pPr marL="0" lvl="0" indent="0" algn="l" rtl="0">
              <a:spcBef>
                <a:spcPts val="480"/>
              </a:spcBef>
              <a:spcAft>
                <a:spcPts val="0"/>
              </a:spcAft>
              <a:buNone/>
            </a:pPr>
            <a:r>
              <a:rPr lang="en-US" sz="1200" dirty="0">
                <a:solidFill>
                  <a:schemeClr val="dk1"/>
                </a:solidFill>
                <a:latin typeface="Lato"/>
                <a:ea typeface="Lato"/>
                <a:cs typeface="Lato"/>
                <a:sym typeface="Lato"/>
              </a:rPr>
              <a:t>Na, proliferation scaling </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Na, diffusion scaling (</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2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r>
              <a:rPr lang="en-US" sz="1200" dirty="0">
                <a:solidFill>
                  <a:schemeClr val="dk1"/>
                </a:solidFill>
                <a:latin typeface="Lato"/>
                <a:ea typeface="Lato"/>
                <a:cs typeface="Lato"/>
                <a:sym typeface="Lato"/>
              </a:rPr>
              <a: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dk1"/>
                </a:solidFill>
                <a:latin typeface="Lato"/>
                <a:ea typeface="Lato"/>
                <a:cs typeface="Lato"/>
                <a:sym typeface="Lato"/>
              </a:rPr>
              <a:t>RT_long</a:t>
            </a:r>
            <a:r>
              <a:rPr lang="en-US" sz="1200" dirty="0">
                <a:solidFill>
                  <a:schemeClr val="dk1"/>
                </a:solidFill>
                <a:latin typeface="Lato"/>
                <a:ea typeface="Lato"/>
                <a:cs typeface="Lato"/>
                <a:sym typeface="Lato"/>
              </a:rPr>
              <a:t> (long term effect of RT)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endParaRPr lang="en-US" sz="1200" dirty="0">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5E40670-FB06-2642-A118-93649884D734}"/>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AF2194FE-6E44-9B30-F8AB-D008BF8A2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A8E2456A-05DC-2CEA-08AF-EE5B258E1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20614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9F9D8A8-32E1-748A-99B2-2CA34C939928}"/>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FF6B3BE3-ABC7-7749-8E52-FA11925486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BB11345-437A-059D-17DD-2ECF1FCD9C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46360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E7A88BA-E0F1-FACB-9281-8DAF7C4A195F}"/>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F8511DCB-7602-F151-8C0F-ED1860C24F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36E695A9-9E1D-B739-8605-6CEEDE296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109137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C569DAC-669E-5235-07ED-7AF060D35812}"/>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00B2BB81-49A3-0332-972D-B7FB3D7A0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8FAF5D4F-08AE-81DF-4B11-D50A16D94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471761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9B67EB-E6A1-66BC-306F-FF6E538B069A}"/>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7211005A-9536-3305-DE9E-EFB095B7D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2D132C21-8A08-466A-6578-7B1074B5B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87397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426c55b7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Say partial differential </a:t>
                </a:r>
                <a:r>
                  <a:rPr lang="en" b="0" dirty="0" err="1"/>
                  <a:t>eqn</a:t>
                </a:r>
                <a:r>
                  <a:rPr lang="en" b="0" dirty="0"/>
                  <a:t> instead of just PDE</a:t>
                </a: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Change in N is a function of diffusion and proliferation </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N</a:t>
                </a:r>
                <a:r>
                  <a:rPr lang="en" b="0" baseline="-25000" dirty="0"/>
                  <a:t>N </a:t>
                </a:r>
                <a:r>
                  <a:rPr lang="en" b="0" baseline="0" dirty="0"/>
                  <a:t> was set to 0.16 --- Swanson et al 2008: 16% is the detection threshold (when cells reach 16% of the carrying capacity, they can be detected on T2w)</a:t>
                </a:r>
                <a:endParaRPr lang="en" b="0" dirty="0"/>
              </a:p>
              <a:p>
                <a:pPr marL="0" lvl="0" indent="0" algn="l" rtl="0">
                  <a:spcBef>
                    <a:spcPts val="0"/>
                  </a:spcBef>
                  <a:spcAft>
                    <a:spcPts val="0"/>
                  </a:spcAft>
                  <a:buNone/>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sSub>
                      <m:sSubPr>
                        <m:ctrlPr>
                          <a:rPr lang="en-US" b="0" i="1" smtClean="0">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US" sz="1800" b="0" dirty="0">
                    <a:effectLst/>
                    <a:latin typeface="Times New Roman" panose="02020603050405020304" pitchFamily="18" charset="0"/>
                    <a:ea typeface="Times New Roman" panose="02020603050405020304" pitchFamily="18" charset="0"/>
                  </a:rPr>
                  <a:t> was set to 0.16 (11), while</a:t>
                </a:r>
                <a:r>
                  <a:rPr lang="en-US" sz="1800" b="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b="0" i="1">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sz="1800" b="0" dirty="0">
                    <a:effectLst/>
                    <a:latin typeface="Times New Roman" panose="02020603050405020304" pitchFamily="18" charset="0"/>
                    <a:ea typeface="Times New Roman" panose="02020603050405020304" pitchFamily="18" charset="0"/>
                  </a:rPr>
                  <a:t> was set to the maximum value observed in </a:t>
                </a:r>
                <a14:m>
                  <m:oMath xmlns:m="http://schemas.openxmlformats.org/officeDocument/2006/math">
                    <m:sSub>
                      <m:sSubPr>
                        <m:ctrlPr>
                          <a:rPr lang="en-US" b="0" i="1">
                            <a:solidFill>
                              <a:srgbClr val="000000"/>
                            </a:solidFill>
                            <a:effectLst/>
                            <a:latin typeface="Cambria Math" panose="02040503050406030204" pitchFamily="18" charset="0"/>
                            <a:ea typeface="Calibri" panose="020F0502020204030204" pitchFamily="34" charset="0"/>
                          </a:rPr>
                        </m:ctrlPr>
                      </m:sSubPr>
                      <m:e>
                        <m:acc>
                          <m:accPr>
                            <m:chr m:val="̂"/>
                            <m:ctrlPr>
                              <a:rPr lang="en-US" b="0" i="1">
                                <a:solidFill>
                                  <a:srgbClr val="000000"/>
                                </a:solidFill>
                                <a:effectLst/>
                                <a:latin typeface="Cambria Math" panose="02040503050406030204" pitchFamily="18" charset="0"/>
                                <a:ea typeface="Calibri" panose="020F0502020204030204" pitchFamily="34" charset="0"/>
                              </a:rPr>
                            </m:ctrlPr>
                          </m:accPr>
                          <m:e>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e>
                        </m:acc>
                      </m:e>
                      <m:sub>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b="0" i="1">
                            <a:solidFill>
                              <a:srgbClr val="000000"/>
                            </a:solidFill>
                            <a:effectLst/>
                            <a:latin typeface="Cambria Math" panose="02040503050406030204" pitchFamily="18" charset="0"/>
                            <a:ea typeface="Arial Unicode MS" panose="020B0604020202020204" pitchFamily="34" charset="-128"/>
                          </a:rPr>
                        </m:ctrlPr>
                      </m:dPr>
                      <m:e>
                        <m:acc>
                          <m:accPr>
                            <m:chr m:val="̅"/>
                            <m:ctrlPr>
                              <a:rPr lang="en-US" b="0" i="1">
                                <a:solidFill>
                                  <a:srgbClr val="000000"/>
                                </a:solidFill>
                                <a:effectLst/>
                                <a:latin typeface="Cambria Math" panose="02040503050406030204" pitchFamily="18" charset="0"/>
                                <a:ea typeface="Arial Unicode MS" panose="020B0604020202020204" pitchFamily="34" charset="-128"/>
                              </a:rPr>
                            </m:ctrlPr>
                          </m:accPr>
                          <m:e>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800" b="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b="0" dirty="0">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These are biological carrying capacities (how many</a:t>
                </a:r>
                <a:r>
                  <a:rPr lang="en-US" sz="1800" b="0" baseline="0" dirty="0">
                    <a:solidFill>
                      <a:srgbClr val="000000"/>
                    </a:solidFill>
                    <a:effectLst/>
                    <a:latin typeface="Times New Roman" panose="02020603050405020304" pitchFamily="18" charset="0"/>
                    <a:ea typeface="Times New Roman" panose="02020603050405020304" pitchFamily="18" charset="0"/>
                  </a:rPr>
                  <a:t> cells can a voxel support?</a:t>
                </a:r>
                <a:endParaRPr lang="en-US" sz="1800" b="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ADC quantifies the rate of diffusion of water molecules in cellular tissues. We fit for ADC via DW-MRI.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 mm^2/day </a:t>
                </a:r>
              </a:p>
              <a:p>
                <a:pPr marL="0" lvl="0" indent="0" algn="l" rtl="0">
                  <a:spcBef>
                    <a:spcPts val="0"/>
                  </a:spcBef>
                  <a:spcAft>
                    <a:spcPts val="0"/>
                  </a:spcAft>
                  <a:buNone/>
                </a:pPr>
                <a:r>
                  <a:rPr lang="en-US" b="0" dirty="0"/>
                  <a:t>K = 1/day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dt = 0.05 days  = 1.2 hours </a:t>
                </a:r>
              </a:p>
              <a:p>
                <a:pPr marL="0" lvl="0" indent="0" algn="l" rtl="0">
                  <a:spcBef>
                    <a:spcPts val="0"/>
                  </a:spcBef>
                  <a:spcAft>
                    <a:spcPts val="0"/>
                  </a:spcAft>
                  <a:buNone/>
                </a:pPr>
                <a:r>
                  <a:rPr lang="en-US" b="0" dirty="0"/>
                  <a:t>dx, </a:t>
                </a:r>
                <a:r>
                  <a:rPr lang="en-US" b="0" dirty="0" err="1"/>
                  <a:t>dy</a:t>
                </a:r>
                <a:r>
                  <a:rPr lang="en-US" b="0" dirty="0"/>
                  <a:t>, </a:t>
                </a:r>
                <a:r>
                  <a:rPr lang="en-US" b="0" dirty="0" err="1"/>
                  <a:t>dz</a:t>
                </a:r>
                <a:r>
                  <a:rPr lang="en-US" b="0" dirty="0"/>
                  <a:t> = 0.7 mm x 0.7 mm x 5 mm</a:t>
                </a:r>
              </a:p>
              <a:p>
                <a:pPr marL="0" lvl="0" indent="0" algn="l" rtl="0">
                  <a:spcBef>
                    <a:spcPts val="0"/>
                  </a:spcBef>
                  <a:spcAft>
                    <a:spcPts val="0"/>
                  </a:spcAft>
                  <a:buNone/>
                </a:pPr>
                <a:r>
                  <a:rPr lang="en-US" b="0" dirty="0"/>
                  <a:t>Distance between slices = 5 mm </a:t>
                </a:r>
              </a:p>
              <a:p>
                <a:pPr marL="0" lvl="0" indent="0" algn="l" rtl="0">
                  <a:spcBef>
                    <a:spcPts val="0"/>
                  </a:spcBef>
                  <a:spcAft>
                    <a:spcPts val="0"/>
                  </a:spcAft>
                  <a:buNone/>
                </a:pPr>
                <a:endParaRPr lang="en-US" b="0" dirty="0"/>
              </a:p>
              <a:p>
                <a:pPr marL="0" lvl="0" indent="0" algn="l" rtl="0">
                  <a:spcBef>
                    <a:spcPts val="0"/>
                  </a:spcBef>
                  <a:spcAft>
                    <a:spcPts val="0"/>
                  </a:spcAft>
                  <a:buNone/>
                </a:pPr>
                <a:endParaRPr b="0" dirty="0"/>
              </a:p>
            </p:txBody>
          </p:sp>
        </mc:Choice>
        <mc:Fallback xmlns="">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Say partial differential </a:t>
                </a:r>
                <a:r>
                  <a:rPr lang="en" dirty="0" err="1"/>
                  <a:t>eqn</a:t>
                </a:r>
                <a:r>
                  <a:rPr lang="en" dirty="0"/>
                  <a:t> instead of just PDE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Change in N is a function of diffusion and proliferation </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𝜃_𝑁</a:t>
                </a:r>
                <a:r>
                  <a:rPr lang="en-US" sz="1800" dirty="0">
                    <a:effectLst/>
                    <a:latin typeface="Times New Roman" panose="02020603050405020304" pitchFamily="18" charset="0"/>
                    <a:ea typeface="Times New Roman" panose="02020603050405020304" pitchFamily="18" charset="0"/>
                  </a:rPr>
                  <a:t> was set to 0.16 (11), while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a:t>
                </a:r>
                <a:r>
                  <a:rPr lang="en-US" sz="1800" dirty="0">
                    <a:effectLst/>
                    <a:latin typeface="Times New Roman" panose="02020603050405020304" pitchFamily="18" charset="0"/>
                    <a:ea typeface="Times New Roman" panose="02020603050405020304" pitchFamily="18" charset="0"/>
                  </a:rPr>
                  <a:t> was set to the maximum value observed in </a:t>
                </a: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𝑁 ̂_𝐸 </a:t>
                </a:r>
                <a:r>
                  <a:rPr lang="en-US" i="0">
                    <a:solidFill>
                      <a:srgbClr val="000000"/>
                    </a:solidFill>
                    <a:effectLst/>
                    <a:latin typeface="Cambria Math" panose="02040503050406030204" pitchFamily="18" charset="0"/>
                    <a:ea typeface="Arial Unicode MS" panose="020B0604020202020204" pitchFamily="34" charset="-128"/>
                  </a:rPr>
                  <a:t>(</a:t>
                </a:r>
                <a:r>
                  <a:rPr lang="en-US" sz="1800" i="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𝑥 ̅,𝑡)</a:t>
                </a:r>
                <a:r>
                  <a:rPr lang="en-US" sz="180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dirty="0">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For regions 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𝜃_𝐸≤1</a:t>
                </a:r>
                <a:r>
                  <a:rPr lang="en-US" sz="1800" dirty="0">
                    <a:effectLst/>
                    <a:latin typeface="Times New Roman" panose="02020603050405020304" pitchFamily="18" charset="0"/>
                    <a:ea typeface="Times New Roman" panose="02020603050405020304" pitchFamily="18" charset="0"/>
                  </a:rPr>
                  <a:t>, we assumed that biological factors, such as nutrient availability, dominate the restriction of a voxel’s ability to support cells.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 mm^2/day </a:t>
                </a:r>
              </a:p>
              <a:p>
                <a:pPr marL="0" lvl="0" indent="0" algn="l" rtl="0">
                  <a:spcBef>
                    <a:spcPts val="0"/>
                  </a:spcBef>
                  <a:spcAft>
                    <a:spcPts val="0"/>
                  </a:spcAft>
                  <a:buNone/>
                </a:pPr>
                <a:r>
                  <a:rPr lang="en-US" b="1" dirty="0"/>
                  <a:t>K = 1/day </a:t>
                </a:r>
                <a:endParaRPr b="1" dirty="0"/>
              </a:p>
            </p:txBody>
          </p:sp>
        </mc:Fallback>
      </mc:AlternateContent>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7863404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contrast</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 distribution</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and </a:t>
                </a:r>
                <a14:m>
                  <m:oMath xmlns:m="http://schemas.openxmlformats.org/officeDocument/2006/math">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𝑂𝐸𝑅</m:t>
                    </m:r>
                    <m:d>
                      <m:dPr>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dPr>
                      <m:e>
                        <m:acc>
                          <m:accPr>
                            <m:chr m:val="̅"/>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accPr>
                          <m:e>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as a surrogate for oxygen levels as some studies have linked contrast enhancement ratios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endParaRPr lang="en-US" sz="1200" kern="100" dirty="0">
                  <a:effectLst/>
                  <a:latin typeface="Times New Roman" panose="02020603050405020304" pitchFamily="18" charset="0"/>
                  <a:ea typeface="Lato" panose="020F0502020204030203"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Choice>
        <mc:Fallback xmlns="">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the </a:t>
                </a:r>
                <a:r>
                  <a:rPr lang="en-US" sz="1200" i="0"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𝑂𝐸𝑅(𝑥 ̅,𝑡)"</a:t>
                </a:r>
                <a:r>
                  <a:rPr lang="en-US" sz="1200" i="0" kern="100">
                    <a:solidFill>
                      <a:srgbClr val="000000"/>
                    </a:solidFill>
                    <a:effectLst/>
                    <a:latin typeface="Cambria Math" panose="02040503050406030204" pitchFamily="18" charset="0"/>
                    <a:ea typeface="Lato" panose="020F0502020204030203" pitchFamily="34" charset="0"/>
                    <a:cs typeface="Times New Roman" panose="02020603050405020304" pitchFamily="18" charset="0"/>
                  </a:rPr>
                  <a:t> </a:t>
                </a:r>
                <a:r>
                  <a:rPr lang="en-US" sz="1200" i="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as a surrogate for oxygen levels as some studies have linked contrast enhancement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Fallback>
      </mc:AlternateContent>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687E1E9-B9C8-F838-3F23-C29CCD46DF2C}"/>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2CD46642-084A-5486-DE3C-7FBFC967F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39D363D3-F769-F7E5-EE6E-B232D25C67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32837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408ED42-BD21-EB95-7AE6-46C25836993B}"/>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D6AFC4DC-4C53-4C4E-25D0-DADDC4235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217A37F6-8606-DA90-4E07-D062F3371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85256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20F7C73-7BDC-77B7-09D8-A935BFFF4E9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61D81EE7-F486-C0D6-6468-0AA722C5F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4FB6F17-CC0F-2221-D2CA-5162D43C8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Tx/>
              <a:buSzTx/>
              <a:buFontTx/>
              <a:buNone/>
              <a:tabLst/>
              <a:defRPr/>
            </a:pPr>
            <a:r>
              <a:rPr lang="en-US" dirty="0"/>
              <a:t>Patient 2; </a:t>
            </a:r>
            <a:r>
              <a:rPr lang="en-US" dirty="0" err="1"/>
              <a:t>SF_target</a:t>
            </a:r>
            <a:r>
              <a:rPr lang="en-US" dirty="0"/>
              <a:t> = 0.89</a:t>
            </a:r>
          </a:p>
        </p:txBody>
      </p:sp>
    </p:spTree>
    <p:extLst>
      <p:ext uri="{BB962C8B-B14F-4D97-AF65-F5344CB8AC3E}">
        <p14:creationId xmlns:p14="http://schemas.microsoft.com/office/powerpoint/2010/main" val="3767407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426E00B-D283-8600-E9B1-B943D1B4883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A664360-2393-DFC8-2BD4-A4BC648F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F421FDC-F0EA-C097-0C51-0DA7B6D31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850525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CC31092D-E7C5-4566-A2B2-47BA0E5C04A6}"/>
            </a:ext>
          </a:extLst>
        </p:cNvPr>
        <p:cNvGrpSpPr/>
        <p:nvPr/>
      </p:nvGrpSpPr>
      <p:grpSpPr>
        <a:xfrm>
          <a:off x="0" y="0"/>
          <a:ext cx="0" cy="0"/>
          <a:chOff x="0" y="0"/>
          <a:chExt cx="0" cy="0"/>
        </a:xfrm>
      </p:grpSpPr>
      <p:sp>
        <p:nvSpPr>
          <p:cNvPr id="320" name="Google Shape;320;g1478e549402_0_1429:notes">
            <a:extLst>
              <a:ext uri="{FF2B5EF4-FFF2-40B4-BE49-F238E27FC236}">
                <a16:creationId xmlns:a16="http://schemas.microsoft.com/office/drawing/2014/main" id="{2D0098FE-5F5D-1F24-3BE5-47329879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78e549402_0_1429:notes">
            <a:extLst>
              <a:ext uri="{FF2B5EF4-FFF2-40B4-BE49-F238E27FC236}">
                <a16:creationId xmlns:a16="http://schemas.microsoft.com/office/drawing/2014/main" id="{72218C53-4F39-2B61-0B90-D429D759F7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13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A9AEB79-7F94-CBC7-7F3C-D88A7BC95036}"/>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6EDB2F9C-63C4-2291-1C18-64B8F0C648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3AFEC3A-734C-68E2-4595-5E735D507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089341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38462D3-DD65-67FB-C5A9-E6EB5D69BAF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09F8DDD-F59E-197A-4413-5185C99CA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F1BB913-CB3B-CC37-0583-7EDABE0C2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GTV (Gross Tumor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visible tumor seen on imaging (like MRI). In post-operative glioblastoma, it often refers to the resection cavity and any remaining enhancing tumor. </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CTV (Clinical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volume is larger than the GTV and includes the GTV plus a margin to encompass potential microscopic spread of cancer cells beyond the visible tumor. The exact margin added can vary, but it's intended to ensure that all potentially cancerous tissue receives radiation</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PTV (Planning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fontAlgn="ct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largest volume, created by adding a margin to the CTV. This margin accounts for: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Patient movement:</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Small movements during treatment can shift the tumor position.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Setup uncertainties:</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Slight variations in how the patient is positioned for each treatment session.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Internal organ motion:</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Organs can shift slightly during treatment.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Beam penumbra:</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edge of the radiation beam isn't perfectly sharp and can spread slightly.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Dose buildup:</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radiation dose needs a certain distance to build up to its full strength</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3584777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5815D4-AE62-E2A0-0D54-F665962DE6F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49026D9E-6256-6BA0-F782-DCBB9EBAD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8E3EEE7-5A8B-5DB1-B7AC-B04F9101F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04930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5EEF4A2-2B0D-FD50-05AF-CB916ADE0E32}"/>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5FC9F858-8A8F-E0ED-405B-A45C387EF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1C927BD4-B6A5-6AB0-01DA-A231422DD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DVH is calculated for wherever there is nonzero dose (so basically whole brain almost)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Baseline CTV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Average dose across all fractions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solidFill>
                  <a:srgbClr val="1A1C1E"/>
                </a:solidFill>
                <a:effectLst/>
                <a:latin typeface="Lato" panose="020F0502020204030203" pitchFamily="34" charset="0"/>
                <a:ea typeface="Lato" panose="020F0502020204030203" pitchFamily="34" charset="0"/>
                <a:cs typeface="Lato" panose="020F0502020204030203" pitchFamily="34" charset="0"/>
              </a:rPr>
              <a:t>(where MV adds dose that MH,CD don’t)</a:t>
            </a:r>
            <a:endParaRPr lang="en-US" sz="1100" i="1"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317003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43B0E5-8B7E-D490-345E-3874E94A998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2874213-8F8A-4417-141A-611034D7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F65F634-3B62-B080-1D5E-BDA694B62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dk1"/>
                </a:solidFill>
                <a:latin typeface="Lato"/>
                <a:ea typeface="Lato"/>
                <a:cs typeface="Lato"/>
                <a:sym typeface="Lato"/>
              </a:rPr>
              <a:t>Each bar represents the entire cohort</a:t>
            </a:r>
            <a:endParaRPr lang="en-US" sz="2000" dirty="0">
              <a:solidFill>
                <a:schemeClr val="accent2"/>
              </a:solidFill>
            </a:endParaRPr>
          </a:p>
          <a:p>
            <a:pPr marL="285750" indent="-285750">
              <a:buFont typeface="Arial" panose="020B0604020202020204" pitchFamily="34" charset="0"/>
              <a:buChar char="•"/>
            </a:pPr>
            <a:r>
              <a:rPr lang="en-US" sz="2000" dirty="0">
                <a:solidFill>
                  <a:schemeClr val="accent2"/>
                </a:solidFill>
              </a:rPr>
              <a:t>Average across all fractions</a:t>
            </a:r>
          </a:p>
          <a:p>
            <a:pPr marL="285750" indent="-285750">
              <a:buFont typeface="Arial" panose="020B0604020202020204" pitchFamily="34" charset="0"/>
              <a:buChar char="•"/>
            </a:pPr>
            <a:r>
              <a:rPr lang="en-US" sz="2000" dirty="0">
                <a:solidFill>
                  <a:schemeClr val="accent2"/>
                </a:solidFill>
              </a:rPr>
              <a:t>Central tumor slice </a:t>
            </a:r>
          </a:p>
          <a:p>
            <a:pPr marL="285750" indent="-285750">
              <a:buFont typeface="Arial" panose="020B0604020202020204" pitchFamily="34" charset="0"/>
              <a:buChar char="•"/>
            </a:pPr>
            <a:r>
              <a:rPr lang="en-US" sz="2000" dirty="0">
                <a:solidFill>
                  <a:schemeClr val="accent2"/>
                </a:solidFill>
              </a:rPr>
              <a:t>Baseline CTV</a:t>
            </a:r>
          </a:p>
          <a:p>
            <a:pPr marL="285750" indent="-285750">
              <a:buFont typeface="Arial" panose="020B0604020202020204" pitchFamily="34" charset="0"/>
              <a:buChar char="•"/>
            </a:pPr>
            <a:endParaRPr lang="en-US" sz="2000" dirty="0">
              <a:solidFill>
                <a:schemeClr val="accent2"/>
              </a:solidFill>
              <a:latin typeface="Lato"/>
              <a:ea typeface="Lato"/>
              <a:cs typeface="Lato"/>
              <a:sym typeface="Lato"/>
            </a:endParaRPr>
          </a:p>
          <a:p>
            <a:pPr marL="285750" indent="-285750">
              <a:buFont typeface="Arial" panose="020B0604020202020204" pitchFamily="34" charset="0"/>
              <a:buChar char="•"/>
            </a:pPr>
            <a:r>
              <a:rPr lang="en-US" sz="2000" dirty="0">
                <a:solidFill>
                  <a:schemeClr val="accent2"/>
                </a:solidFill>
                <a:latin typeface="Lato"/>
                <a:ea typeface="Lato"/>
                <a:cs typeface="Lato"/>
                <a:sym typeface="Lato"/>
              </a:rPr>
              <a:t>Key: even though the mean is pretty much the same across all three models-- some voxels require way more dose than others according to the </a:t>
            </a:r>
            <a:r>
              <a:rPr lang="en-US" sz="2000" dirty="0" err="1">
                <a:solidFill>
                  <a:schemeClr val="accent2"/>
                </a:solidFill>
                <a:latin typeface="Lato"/>
                <a:ea typeface="Lato"/>
                <a:cs typeface="Lato"/>
                <a:sym typeface="Lato"/>
              </a:rPr>
              <a:t>Dmax</a:t>
            </a:r>
            <a:r>
              <a:rPr lang="en-US" sz="2000" dirty="0">
                <a:solidFill>
                  <a:schemeClr val="accent2"/>
                </a:solidFill>
                <a:latin typeface="Lato"/>
                <a:ea typeface="Lato"/>
                <a:cs typeface="Lato"/>
                <a:sym typeface="Lato"/>
              </a:rPr>
              <a:t> plot for Mv and </a:t>
            </a:r>
            <a:r>
              <a:rPr lang="en-US" sz="2000" dirty="0" err="1">
                <a:solidFill>
                  <a:schemeClr val="accent2"/>
                </a:solidFill>
                <a:latin typeface="Lato"/>
                <a:ea typeface="Lato"/>
                <a:cs typeface="Lato"/>
                <a:sym typeface="Lato"/>
              </a:rPr>
              <a:t>Mcd</a:t>
            </a: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511991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f426c55b7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f426c55b7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 sz="11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e82ca15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ee82ca15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426c55b7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426c55b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assumed that regions with a tumor cell density nearing the carrying capacity inhibit proliferation, which in turn reduces the likelihood of tumor cell death due to mitotic catastrophe. </a:t>
            </a:r>
            <a:endParaRPr lang="en-US" dirty="0"/>
          </a:p>
        </p:txBody>
      </p:sp>
    </p:spTree>
    <p:extLst>
      <p:ext uri="{BB962C8B-B14F-4D97-AF65-F5344CB8AC3E}">
        <p14:creationId xmlns:p14="http://schemas.microsoft.com/office/powerpoint/2010/main" val="2787885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3F56-FCCA-BC11-1262-C85916F37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F378B-C7C7-1FFD-2A7B-208F90D09C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203847-D1D2-7D95-EDBD-FC4939D3FED5}"/>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This measures </a:t>
            </a:r>
            <a:r>
              <a:rPr lang="en-US" sz="1800" b="1" dirty="0">
                <a:latin typeface="Times New Roman" panose="02020603050405020304" pitchFamily="18" charset="0"/>
                <a:cs typeface="Times New Roman" panose="02020603050405020304" pitchFamily="18" charset="0"/>
              </a:rPr>
              <a:t>how much the voxel brightens after contrast injection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High ER → strong contrast enhancement → </a:t>
            </a:r>
            <a:r>
              <a:rPr lang="en-US" sz="1800" b="1" dirty="0">
                <a:latin typeface="Times New Roman" panose="02020603050405020304" pitchFamily="18" charset="0"/>
                <a:cs typeface="Times New Roman" panose="02020603050405020304" pitchFamily="18" charset="0"/>
              </a:rPr>
              <a:t>high perfusion or leaky vasculature</a:t>
            </a:r>
            <a:r>
              <a:rPr lang="en-US" sz="1800" dirty="0">
                <a:latin typeface="Times New Roman" panose="02020603050405020304" pitchFamily="18" charset="0"/>
                <a:cs typeface="Times New Roman" panose="02020603050405020304" pitchFamily="18" charset="0"/>
              </a:rPr>
              <a:t>, sometimes correlated with </a:t>
            </a:r>
            <a:r>
              <a:rPr lang="en-US" sz="1800" b="1" dirty="0">
                <a:latin typeface="Times New Roman" panose="02020603050405020304" pitchFamily="18" charset="0"/>
                <a:cs typeface="Times New Roman" panose="02020603050405020304" pitchFamily="18" charset="0"/>
              </a:rPr>
              <a:t>better oxygenation</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Low ER → weak enhancement → </a:t>
            </a:r>
            <a:r>
              <a:rPr lang="en-US" sz="1800" b="1" dirty="0">
                <a:latin typeface="Times New Roman" panose="02020603050405020304" pitchFamily="18" charset="0"/>
                <a:cs typeface="Times New Roman" panose="02020603050405020304" pitchFamily="18" charset="0"/>
              </a:rPr>
              <a:t>poor perfusion</a:t>
            </a:r>
            <a:r>
              <a:rPr lang="en-US" sz="1800" dirty="0">
                <a:latin typeface="Times New Roman" panose="02020603050405020304" pitchFamily="18" charset="0"/>
                <a:cs typeface="Times New Roman" panose="02020603050405020304" pitchFamily="18" charset="0"/>
              </a:rPr>
              <a:t>, possibly </a:t>
            </a:r>
            <a:r>
              <a:rPr lang="en-US" sz="1800" b="1" dirty="0">
                <a:latin typeface="Times New Roman" panose="02020603050405020304" pitchFamily="18" charset="0"/>
                <a:cs typeface="Times New Roman" panose="02020603050405020304" pitchFamily="18" charset="0"/>
              </a:rPr>
              <a:t>more hypoxic</a:t>
            </a:r>
            <a:r>
              <a:rPr lang="en-US" sz="1800" dirty="0">
                <a:latin typeface="Times New Roman" panose="02020603050405020304" pitchFamily="18" charset="0"/>
                <a:cs typeface="Times New Roman" panose="02020603050405020304" pitchFamily="18" charset="0"/>
              </a:rPr>
              <a:t>.</a:t>
            </a:r>
          </a:p>
          <a:p>
            <a:pPr lvl="1"/>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+ 1 keeps the minimum OER = 1</a:t>
            </a:r>
          </a:p>
        </p:txBody>
      </p:sp>
    </p:spTree>
    <p:extLst>
      <p:ext uri="{BB962C8B-B14F-4D97-AF65-F5344CB8AC3E}">
        <p14:creationId xmlns:p14="http://schemas.microsoft.com/office/powerpoint/2010/main" val="1939212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41874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91855235-FFC5-716A-CD22-21D0F074F842}"/>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5C1DEE18-8097-EEBF-5D22-2E77B2FEE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11C5EF25-D8B2-4478-00E8-ABAD7B6DC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66629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824D3B-DB8C-2092-3AFD-5E0BA6C00E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EE7783D6-5661-49F5-4DA2-FB953EB1B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34C531B-763A-2CF7-E756-576AB8D738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b="0" dirty="0">
                <a:solidFill>
                  <a:schemeClr val="dk1"/>
                </a:solidFill>
                <a:latin typeface="Times New Roman" panose="02020603050405020304" pitchFamily="18" charset="0"/>
                <a:ea typeface="Lato"/>
                <a:cs typeface="Times New Roman" panose="02020603050405020304" pitchFamily="18" charset="0"/>
                <a:sym typeface="Lato"/>
              </a:rPr>
              <a:t>Target: </a:t>
            </a:r>
            <a:r>
              <a:rPr lang="en-US" sz="1200" b="0" i="0" dirty="0">
                <a:solidFill>
                  <a:srgbClr val="1A1C1E"/>
                </a:solidFill>
                <a:effectLst/>
                <a:latin typeface="Times New Roman" panose="02020603050405020304" pitchFamily="18" charset="0"/>
                <a:cs typeface="Times New Roman" panose="02020603050405020304" pitchFamily="18" charset="0"/>
              </a:rPr>
              <a:t>"I don't care what the original dose was supposed to be. My goal is for every single cancer cell, no matter where it is, to be killed with the </a:t>
            </a:r>
            <a:r>
              <a:rPr lang="en-US" sz="1200" b="0" i="1" dirty="0">
                <a:solidFill>
                  <a:srgbClr val="1A1C1E"/>
                </a:solidFill>
                <a:effectLst/>
                <a:latin typeface="Times New Roman" panose="02020603050405020304" pitchFamily="18" charset="0"/>
                <a:cs typeface="Times New Roman" panose="02020603050405020304" pitchFamily="18" charset="0"/>
              </a:rPr>
              <a:t>same high level of efficiency</a:t>
            </a:r>
            <a:r>
              <a:rPr lang="en-US" sz="1200" b="0" i="0" dirty="0">
                <a:solidFill>
                  <a:srgbClr val="1A1C1E"/>
                </a:solidFill>
                <a:effectLst/>
                <a:latin typeface="Times New Roman" panose="02020603050405020304" pitchFamily="18" charset="0"/>
                <a:cs typeface="Times New Roman" panose="02020603050405020304" pitchFamily="18" charset="0"/>
              </a:rPr>
              <a:t>—the efficiency of our 2 </a:t>
            </a:r>
            <a:r>
              <a:rPr lang="en-US" sz="1200" b="0" i="0" dirty="0" err="1">
                <a:solidFill>
                  <a:srgbClr val="1A1C1E"/>
                </a:solidFill>
                <a:effectLst/>
                <a:latin typeface="Times New Roman" panose="02020603050405020304" pitchFamily="18" charset="0"/>
                <a:cs typeface="Times New Roman" panose="02020603050405020304" pitchFamily="18" charset="0"/>
              </a:rPr>
              <a:t>Gy</a:t>
            </a:r>
            <a:r>
              <a:rPr lang="en-US" sz="1200" b="0" i="0" dirty="0">
                <a:solidFill>
                  <a:srgbClr val="1A1C1E"/>
                </a:solidFill>
                <a:effectLst/>
                <a:latin typeface="Times New Roman" panose="02020603050405020304" pitchFamily="18" charset="0"/>
                <a:cs typeface="Times New Roman" panose="02020603050405020304" pitchFamily="18" charset="0"/>
              </a:rPr>
              <a:t> benchmark."</a:t>
            </a:r>
            <a:endParaRPr sz="1200" b="0" dirty="0">
              <a:solidFill>
                <a:schemeClr val="dk1"/>
              </a:solidFill>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725950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761D64B-E06C-E5C0-EEC4-55F9CC7F9437}"/>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C4616B1-6E70-1C11-BFCB-5DCC8E803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5E70763-C99A-4275-36EB-7E2C5A4FC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721640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FFBE4BF5-BB18-F22C-8B22-E5CEBA489C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F38BFD-DC0F-E1C1-EC0B-220C4C3EE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8F0B873-07DF-FE2C-4780-7F128A548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97650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98716DD-65F2-1F93-5581-010F3E7A210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DF38F82-212F-0043-94A9-D13E091C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BF444AB-3E89-D1CC-08BE-1BD76E796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37794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88B9250-DDFB-AA57-8057-48860C5F160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AD15C0-B858-3C08-1A02-CC4A48B94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85E13A-EC51-E51C-8615-D37F39AC6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4027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D6BA7F3-C466-A7AC-34AE-04BDD6807AD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4D167D2-ECE4-55BD-78AC-46133E5AA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B2275B8-85CD-9BFB-BCA1-4DFA7B259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808899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B7F0E15-F9CA-F067-5FF4-9B53B5EC9F8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C3DF9D3-8270-7ED9-9857-908727F13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02B772B-186E-4FF2-C7FF-3A24186F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4133026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98FC571-EB4F-88CE-BC1E-4AE45F11BA7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A088C3-DCA8-9CE6-6D66-D07CEB70D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2690906-88A0-41ED-1782-FDB436743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1208894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A088595-AAAA-3B20-88F6-122E5BFEF8FE}"/>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8C60C3B-CC96-2E4E-4106-2DA1B4B8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EC42374-9AE3-539A-D015-77729E249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3666440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062EC8A-3631-2A35-4224-295E59A1F80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3AC8C0-CE9C-6F1C-E94C-4AE2FD66C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7DB08E5-D3F9-EC41-0DFD-42F368D90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5689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F3584BB-8B3D-9796-A3D4-C46AE29DB94B}"/>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047FE807-FC91-0EC1-3AE3-F9DD11FAF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E5A98B3-7B57-DF58-663A-1F705B832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Cell-pressure forcing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Mechanical load exerted by the tumor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Tissue behaves like a linear elastic solid </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“Von Mises stress is a scalar measure of stress intensity, combining normal and shear components. I computed it for both the full model and the subsampled model, then calculated the relative error at each time step. This let me quantify how much accuracy I lost by skipping mechanics solves — and whether the speedup was worth it.”</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1673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E56A04C-562B-CB22-07EF-1D65C0AAE5A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74E05D-9A03-53BD-C53C-3666D7DF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A59899A5-200C-02EE-3305-F36488068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783827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657748C-7957-4907-72C8-11B6EFD044C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6826C9D-B384-3E3C-C272-0279903E3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1015984-9189-1F34-1FBF-C982E8541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SzPct val="90000"/>
            </a:pPr>
            <a:r>
              <a:rPr lang="en-US" sz="18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Probabilistic meaning:</a:t>
            </a:r>
          </a:p>
          <a:p>
            <a:pPr lvl="1">
              <a:spcAft>
                <a:spcPts val="600"/>
              </a:spcAft>
              <a:buSzPct val="90000"/>
            </a:pP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Weights sum to 1, making them interpretable as model probabilities.</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663644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7316FF4-5DB3-011C-CB86-2079CE50936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8EE9C36B-5430-C7B7-1CD5-85674481E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88A1A7C6-218E-8A13-C97E-F3F039A08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901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D02D9C8-81D4-B323-FE29-863524B2E3E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7F7D3D1-B231-D0EF-B0DE-F900C35D3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A9F5E04-626C-4555-EF99-4631C72C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err="1">
                <a:latin typeface="Lato" panose="020F0502020204030203" pitchFamily="34" charset="0"/>
                <a:ea typeface="Lato" panose="020F0502020204030203" pitchFamily="34" charset="0"/>
                <a:cs typeface="Lato" panose="020F0502020204030203" pitchFamily="34" charset="0"/>
              </a:rPr>
              <a:t>matlabFunction</a:t>
            </a:r>
            <a:r>
              <a:rPr lang="en-US" sz="2000" dirty="0">
                <a:latin typeface="Lato" panose="020F0502020204030203" pitchFamily="34" charset="0"/>
                <a:ea typeface="Lato" panose="020F0502020204030203" pitchFamily="34" charset="0"/>
                <a:cs typeface="Lato" panose="020F0502020204030203" pitchFamily="34" charset="0"/>
              </a:rPr>
              <a:t> or the symbolic engine internally </a:t>
            </a:r>
            <a:r>
              <a:rPr lang="en-US" sz="2000" b="1" dirty="0">
                <a:latin typeface="Lato" panose="020F0502020204030203" pitchFamily="34" charset="0"/>
                <a:ea typeface="Lato" panose="020F0502020204030203" pitchFamily="34" charset="0"/>
                <a:cs typeface="Lato" panose="020F0502020204030203" pitchFamily="34" charset="0"/>
              </a:rPr>
              <a:t>simplifies</a:t>
            </a:r>
            <a:r>
              <a:rPr lang="en-US" sz="2000" dirty="0">
                <a:latin typeface="Lato" panose="020F0502020204030203" pitchFamily="34" charset="0"/>
                <a:ea typeface="Lato" panose="020F0502020204030203" pitchFamily="34" charset="0"/>
                <a:cs typeface="Lato" panose="020F0502020204030203" pitchFamily="34" charset="0"/>
              </a:rPr>
              <a:t> expressions.</a:t>
            </a:r>
          </a:p>
          <a:p>
            <a:r>
              <a:rPr lang="en-US" sz="2000" dirty="0">
                <a:latin typeface="Lato" panose="020F0502020204030203" pitchFamily="34" charset="0"/>
                <a:ea typeface="Lato" panose="020F0502020204030203" pitchFamily="34" charset="0"/>
                <a:cs typeface="Lato" panose="020F0502020204030203" pitchFamily="34" charset="0"/>
              </a:rPr>
              <a:t>If MATLAB assumes n &lt; p + 1, then n - p - 1 becomes negative, and it may </a:t>
            </a:r>
            <a:r>
              <a:rPr lang="en-US" sz="2000" b="1" dirty="0">
                <a:latin typeface="Lato" panose="020F0502020204030203" pitchFamily="34" charset="0"/>
                <a:ea typeface="Lato" panose="020F0502020204030203" pitchFamily="34" charset="0"/>
                <a:cs typeface="Lato" panose="020F0502020204030203" pitchFamily="34" charset="0"/>
              </a:rPr>
              <a:t>pull a negative sign out</a:t>
            </a:r>
            <a:r>
              <a:rPr lang="en-US" sz="2000" dirty="0">
                <a:latin typeface="Lato" panose="020F0502020204030203" pitchFamily="34" charset="0"/>
                <a:ea typeface="Lato" panose="020F0502020204030203" pitchFamily="34" charset="0"/>
                <a:cs typeface="Lato" panose="020F0502020204030203" pitchFamily="34" charset="0"/>
              </a:rPr>
              <a:t> and move it to the numerator.</a:t>
            </a:r>
          </a:p>
          <a:p>
            <a:pPr marL="0" lvl="0" indent="0" algn="l" rtl="0">
              <a:spcBef>
                <a:spcPts val="480"/>
              </a:spcBef>
              <a:spcAft>
                <a:spcPts val="0"/>
              </a:spcAft>
              <a:buNone/>
            </a:pPr>
            <a:endParaRPr lang="en-US"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1482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3098706-2457-426E-75F1-EC2BB9F9A81D}"/>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B34F3D-FCA6-079F-5C83-5940DD9DC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9CA382-9114-70A6-C60E-DBBCE870C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a:t>
            </a:r>
            <a:r>
              <a:rPr lang="en-US" sz="1200" baseline="-250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are the (normalized)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probability</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that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each model </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 the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best</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given the data and model family.</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It’s like saying: "There’s a 70% chance this model is the best, and 30% chance another one is the best."</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0694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C7E5D4-F808-F2E8-130C-28AEAE7B753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9D9C110-5578-77D6-80E8-C6B646F9A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831D764-1855-B51A-7206-9A9403F63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8680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D91959A-EED5-4F11-DFDE-846889C404F8}"/>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1B1EA98-36AE-1D39-CE31-561C677FF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10D6A91-3435-8C54-621D-B41F26445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992634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03F25E-09BA-19EE-7D62-884A977EAF1A}"/>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EE9774B-B009-E480-C24E-FB4DA95BA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216C837-DA94-A678-F6E7-358B4C5B1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37924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2C6DFB9F-D8E8-DD48-5C67-0D89D957C61C}"/>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7BBB5CEB-75CD-7567-38D8-8F075871A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E3C6FCAC-E3AF-C852-D138-CDB62F554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 used MATLAB’s profiler to measure runtime. The profiler showed that </a:t>
            </a:r>
            <a:r>
              <a:rPr lang="en-US" dirty="0" err="1"/>
              <a:t>get_damper</a:t>
            </a:r>
            <a:r>
              <a:rPr lang="en-US" dirty="0"/>
              <a:t> and mech_matrix_build_2D were the main bottlenecks, so we focused our optimization there.</a:t>
            </a:r>
          </a:p>
          <a:p>
            <a:pPr marL="228600" lvl="0" indent="-228600" algn="l" rtl="0">
              <a:spcBef>
                <a:spcPts val="0"/>
              </a:spcBef>
              <a:spcAft>
                <a:spcPts val="0"/>
              </a:spcAft>
              <a:buFont typeface="+mj-lt"/>
              <a:buAutoNum type="arabicPeriod"/>
            </a:pPr>
            <a:r>
              <a:rPr lang="en-US" dirty="0"/>
              <a:t>“The profiler told me this one function was the bottleneck.”</a:t>
            </a:r>
          </a:p>
          <a:p>
            <a:pPr marL="228600" lvl="0" indent="-228600" algn="l" rtl="0">
              <a:spcBef>
                <a:spcPts val="0"/>
              </a:spcBef>
              <a:spcAft>
                <a:spcPts val="0"/>
              </a:spcAft>
              <a:buFont typeface="+mj-lt"/>
              <a:buAutoNum type="arabicPeriod"/>
            </a:pPr>
            <a:r>
              <a:rPr lang="en-US" i="1" dirty="0"/>
              <a:t>“Since </a:t>
            </a:r>
            <a:r>
              <a:rPr lang="en-US" dirty="0" err="1"/>
              <a:t>get_damper</a:t>
            </a:r>
            <a:r>
              <a:rPr lang="en-US" i="1" dirty="0"/>
              <a:t> was the slowest part, I asked: do we really need to call it every single timestep?”</a:t>
            </a:r>
          </a:p>
          <a:p>
            <a:pPr marL="685800" lvl="1" indent="-228600" algn="l" rtl="0">
              <a:spcBef>
                <a:spcPts val="0"/>
              </a:spcBef>
              <a:spcAft>
                <a:spcPts val="0"/>
              </a:spcAft>
              <a:buFont typeface="+mj-lt"/>
              <a:buAutoNum type="arabicPeriod"/>
            </a:pPr>
            <a:r>
              <a:rPr lang="en-US" dirty="0"/>
              <a:t>Explain the intuition: mechanics don’t change drastically every step, so maybe we can reuse results.</a:t>
            </a:r>
          </a:p>
          <a:p>
            <a:pPr marL="685800" lvl="1" indent="-228600" algn="l" rtl="0">
              <a:spcBef>
                <a:spcPts val="0"/>
              </a:spcBef>
              <a:spcAft>
                <a:spcPts val="0"/>
              </a:spcAft>
              <a:buFont typeface="+mj-lt"/>
              <a:buAutoNum type="arabicPeriod"/>
            </a:pPr>
            <a:r>
              <a:rPr lang="en-US" dirty="0"/>
              <a:t>Key line: </a:t>
            </a:r>
            <a:r>
              <a:rPr lang="en-US" i="1" dirty="0"/>
              <a:t>“What if I only compute it every 2 or 4 steps and reuse the last result?”</a:t>
            </a:r>
            <a:endParaRPr lang="en-US" dirty="0"/>
          </a:p>
          <a:p>
            <a:pPr marL="228600" lvl="0" indent="-228600" algn="l" rtl="0">
              <a:spcBef>
                <a:spcPts val="0"/>
              </a:spcBef>
              <a:spcAft>
                <a:spcPts val="0"/>
              </a:spcAft>
              <a:buFont typeface="+mj-lt"/>
              <a:buAutoNum type="arabicPeriod"/>
            </a:pPr>
            <a:endParaRPr lang="en-US" dirty="0"/>
          </a:p>
        </p:txBody>
      </p:sp>
    </p:spTree>
    <p:extLst>
      <p:ext uri="{BB962C8B-B14F-4D97-AF65-F5344CB8AC3E}">
        <p14:creationId xmlns:p14="http://schemas.microsoft.com/office/powerpoint/2010/main" val="369386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7B2945C-C4DF-D7BE-98A1-D3F7ECAF58EB}"/>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08C4E7A3-9A9E-11F8-E8FF-F1AB43715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CC3574A-7D2C-BB3B-8283-B36CFDEA8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dirty="0"/>
              <a:t>“The crux of the project was using the profiler to find the slowest function, then editing that part to make the code more efficient. The error plots were just to justify that the shortcut didn’t ruin accuracy.”</a:t>
            </a:r>
            <a:endParaRPr lang="en-US" dirty="0"/>
          </a:p>
        </p:txBody>
      </p:sp>
    </p:spTree>
    <p:extLst>
      <p:ext uri="{BB962C8B-B14F-4D97-AF65-F5344CB8AC3E}">
        <p14:creationId xmlns:p14="http://schemas.microsoft.com/office/powerpoint/2010/main" val="124354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C2415FD-0A5E-F2EA-D004-7E66F08F4B05}"/>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E26F9E5D-9C46-95D5-68BF-9338CF68D5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DB846E0-833E-4B08-123C-D34855EB5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Takeaway → “Profiler guided us to the bottleneck. Subsampling and ROM are two ways to optimize it, with different tradeoffs between speed and accuracy.”</a:t>
            </a:r>
          </a:p>
        </p:txBody>
      </p:sp>
    </p:spTree>
    <p:extLst>
      <p:ext uri="{BB962C8B-B14F-4D97-AF65-F5344CB8AC3E}">
        <p14:creationId xmlns:p14="http://schemas.microsoft.com/office/powerpoint/2010/main" val="22104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67AA5757-641C-8187-21A5-8E07C0AB1413}"/>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34E19F0E-0068-3B0A-6E46-5E7651479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20438AC5-8DCD-00ED-03CF-DE1FC41D8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chemeClr val="bg1"/>
                </a:solidFill>
              </a:rPr>
              <a:t>“This plot shows the tradeoff: subsampling is faster, ROM is more accurate. The choice depends on how much error you can tolerate.”</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r>
              <a:rPr lang="en-US" dirty="0"/>
              <a:t>Where:</a:t>
            </a:r>
          </a:p>
          <a:p>
            <a:pPr>
              <a:buFont typeface="Arial" panose="020B0604020202020204" pitchFamily="34" charset="0"/>
              <a:buChar char="•"/>
            </a:pPr>
            <a:r>
              <a:rPr lang="en-US" dirty="0"/>
              <a:t>∥⋅∥\|\</a:t>
            </a:r>
            <a:r>
              <a:rPr lang="en-US" dirty="0" err="1"/>
              <a:t>cdot</a:t>
            </a:r>
            <a:r>
              <a:rPr lang="en-US" dirty="0"/>
              <a:t>\| is the vector norm over all grid points</a:t>
            </a:r>
          </a:p>
          <a:p>
            <a:pPr>
              <a:buFont typeface="Arial" panose="020B0604020202020204" pitchFamily="34" charset="0"/>
              <a:buChar char="•"/>
            </a:pPr>
            <a:r>
              <a:rPr lang="el-GR" dirty="0"/>
              <a:t>ε=10−12\</a:t>
            </a:r>
            <a:r>
              <a:rPr lang="en-US" dirty="0" err="1"/>
              <a:t>varepsilon</a:t>
            </a:r>
            <a:r>
              <a:rPr lang="en-US" dirty="0"/>
              <a:t> = 10^{-12} is a small number to avoid division by zero</a:t>
            </a:r>
          </a:p>
          <a:p>
            <a:pPr>
              <a:buFont typeface="Arial" panose="020B0604020202020204" pitchFamily="34" charset="0"/>
              <a:buChar char="•"/>
            </a:pPr>
            <a:r>
              <a:rPr lang="en-US" dirty="0"/>
              <a:t>You computed this for each time step </a:t>
            </a:r>
            <a:r>
              <a:rPr lang="en-US" dirty="0" err="1"/>
              <a:t>i</a:t>
            </a:r>
            <a:r>
              <a:rPr lang="en-US" dirty="0"/>
              <a:t>, then averaged across all steps</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625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E0BE-B253-3BF3-5F13-9ED222FEE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8D965-E770-F7AB-BB54-C29AA1439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8D355-7616-1595-0830-2DB73117F14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63C907EF-06B4-6D9D-B30C-4B95A88F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9FC08-1CF2-3385-EDFF-C0B2B5813870}"/>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94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67F-1B22-DF6C-9188-10CFE81B2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7DCB7-7275-2E01-D409-E58EA7226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F1A1-17CD-A96B-DF20-D18E7683E16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B91F09AB-CFEE-2420-312E-B425B35C3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5C4CA-C0A0-7948-DC31-FB2AD6A1D7A1}"/>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979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B521E-C922-C078-5519-B969475B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85CBA-0C67-F91F-6269-3296A104F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463B-6D84-746E-572D-55335EE2C0D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FF5DDFEC-4587-DE32-C35E-DBB3BAE75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E150E-7143-8897-C9A3-8F2A2A34B1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0375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5867">
                <a:solidFill>
                  <a:schemeClr val="dk2"/>
                </a:solidFill>
              </a:defRPr>
            </a:lvl1pPr>
            <a:lvl2pPr lvl="1" rtl="0">
              <a:spcBef>
                <a:spcPts val="0"/>
              </a:spcBef>
              <a:spcAft>
                <a:spcPts val="0"/>
              </a:spcAft>
              <a:buClr>
                <a:schemeClr val="dk2"/>
              </a:buClr>
              <a:buSzPts val="4400"/>
              <a:buNone/>
              <a:defRPr sz="5867">
                <a:solidFill>
                  <a:schemeClr val="dk2"/>
                </a:solidFill>
              </a:defRPr>
            </a:lvl2pPr>
            <a:lvl3pPr lvl="2" rtl="0">
              <a:spcBef>
                <a:spcPts val="0"/>
              </a:spcBef>
              <a:spcAft>
                <a:spcPts val="0"/>
              </a:spcAft>
              <a:buClr>
                <a:schemeClr val="dk2"/>
              </a:buClr>
              <a:buSzPts val="4400"/>
              <a:buNone/>
              <a:defRPr sz="5867">
                <a:solidFill>
                  <a:schemeClr val="dk2"/>
                </a:solidFill>
              </a:defRPr>
            </a:lvl3pPr>
            <a:lvl4pPr lvl="3" rtl="0">
              <a:spcBef>
                <a:spcPts val="0"/>
              </a:spcBef>
              <a:spcAft>
                <a:spcPts val="0"/>
              </a:spcAft>
              <a:buClr>
                <a:schemeClr val="dk2"/>
              </a:buClr>
              <a:buSzPts val="4400"/>
              <a:buNone/>
              <a:defRPr sz="5867">
                <a:solidFill>
                  <a:schemeClr val="dk2"/>
                </a:solidFill>
              </a:defRPr>
            </a:lvl4pPr>
            <a:lvl5pPr lvl="4" rtl="0">
              <a:spcBef>
                <a:spcPts val="0"/>
              </a:spcBef>
              <a:spcAft>
                <a:spcPts val="0"/>
              </a:spcAft>
              <a:buClr>
                <a:schemeClr val="dk2"/>
              </a:buClr>
              <a:buSzPts val="4400"/>
              <a:buNone/>
              <a:defRPr sz="5867">
                <a:solidFill>
                  <a:schemeClr val="dk2"/>
                </a:solidFill>
              </a:defRPr>
            </a:lvl5pPr>
            <a:lvl6pPr lvl="5" rtl="0">
              <a:spcBef>
                <a:spcPts val="0"/>
              </a:spcBef>
              <a:spcAft>
                <a:spcPts val="0"/>
              </a:spcAft>
              <a:buClr>
                <a:schemeClr val="dk2"/>
              </a:buClr>
              <a:buSzPts val="4400"/>
              <a:buNone/>
              <a:defRPr sz="5867">
                <a:solidFill>
                  <a:schemeClr val="dk2"/>
                </a:solidFill>
              </a:defRPr>
            </a:lvl6pPr>
            <a:lvl7pPr lvl="6" rtl="0">
              <a:spcBef>
                <a:spcPts val="0"/>
              </a:spcBef>
              <a:spcAft>
                <a:spcPts val="0"/>
              </a:spcAft>
              <a:buClr>
                <a:schemeClr val="dk2"/>
              </a:buClr>
              <a:buSzPts val="4400"/>
              <a:buNone/>
              <a:defRPr sz="5867">
                <a:solidFill>
                  <a:schemeClr val="dk2"/>
                </a:solidFill>
              </a:defRPr>
            </a:lvl7pPr>
            <a:lvl8pPr lvl="7" rtl="0">
              <a:spcBef>
                <a:spcPts val="0"/>
              </a:spcBef>
              <a:spcAft>
                <a:spcPts val="0"/>
              </a:spcAft>
              <a:buClr>
                <a:schemeClr val="dk2"/>
              </a:buClr>
              <a:buSzPts val="4400"/>
              <a:buNone/>
              <a:defRPr sz="5867">
                <a:solidFill>
                  <a:schemeClr val="dk2"/>
                </a:solidFill>
              </a:defRPr>
            </a:lvl8pPr>
            <a:lvl9pPr lvl="8" rtl="0">
              <a:spcBef>
                <a:spcPts val="0"/>
              </a:spcBef>
              <a:spcAft>
                <a:spcPts val="0"/>
              </a:spcAft>
              <a:buClr>
                <a:schemeClr val="dk2"/>
              </a:buClr>
              <a:buSzPts val="44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61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922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rtl="0">
              <a:spcBef>
                <a:spcPts val="0"/>
              </a:spcBef>
              <a:spcAft>
                <a:spcPts val="0"/>
              </a:spcAft>
              <a:buSzPts val="24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31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91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833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2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567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21"/>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1"/>
          <p:cNvSpPr txBox="1">
            <a:spLocks noGrp="1"/>
          </p:cNvSpPr>
          <p:nvPr>
            <p:ph type="body" idx="1"/>
          </p:nvPr>
        </p:nvSpPr>
        <p:spPr>
          <a:xfrm>
            <a:off x="1191600" y="6199951"/>
            <a:ext cx="8616800" cy="467600"/>
          </a:xfrm>
          <a:prstGeom prst="rect">
            <a:avLst/>
          </a:prstGeom>
        </p:spPr>
        <p:txBody>
          <a:bodyPr spcFirstLastPara="1" wrap="square" lIns="91425" tIns="91425" rIns="91425" bIns="91425" anchor="b" anchorCtr="0">
            <a:noAutofit/>
          </a:bodyPr>
          <a:lstStyle>
            <a:lvl1pPr marL="609585" lvl="0" indent="-304792" rtl="0">
              <a:spcBef>
                <a:spcPts val="480"/>
              </a:spcBef>
              <a:spcAft>
                <a:spcPts val="0"/>
              </a:spcAft>
              <a:buClr>
                <a:schemeClr val="dk2"/>
              </a:buClr>
              <a:buSzPts val="1400"/>
              <a:buNone/>
              <a:defRPr sz="1867">
                <a:solidFill>
                  <a:schemeClr val="dk2"/>
                </a:solidFill>
              </a:defRPr>
            </a:lvl1pPr>
          </a:lstStyle>
          <a:p>
            <a:endParaRPr/>
          </a:p>
        </p:txBody>
      </p:sp>
      <p:sp>
        <p:nvSpPr>
          <p:cNvPr id="116" name="Google Shape;116;p2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836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49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3F9F-00F5-E0BE-1793-AFB16AFF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BC80C-B409-F23A-C24E-1C83589C6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31D4-CA65-8C38-07DF-803C4EFF6F1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C76AE1EB-F1B4-18AE-D92A-7CA9D772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97F0D-8237-99AD-010D-590F0EB227B8}"/>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5544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4412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182850" tIns="182850" rIns="182850" bIns="182850" anchor="t" anchorCtr="0">
            <a:noAutofit/>
          </a:bodyPr>
          <a:lstStyle>
            <a:lvl1pPr lvl="0" rtl="0">
              <a:spcBef>
                <a:spcPts val="0"/>
              </a:spcBef>
              <a:spcAft>
                <a:spcPts val="0"/>
              </a:spcAft>
              <a:buClr>
                <a:schemeClr val="dk2"/>
              </a:buClr>
              <a:buSzPts val="8800"/>
              <a:buNone/>
              <a:defRPr sz="5867">
                <a:solidFill>
                  <a:schemeClr val="dk2"/>
                </a:solidFill>
              </a:defRPr>
            </a:lvl1pPr>
            <a:lvl2pPr lvl="1" rtl="0">
              <a:spcBef>
                <a:spcPts val="0"/>
              </a:spcBef>
              <a:spcAft>
                <a:spcPts val="0"/>
              </a:spcAft>
              <a:buClr>
                <a:schemeClr val="dk2"/>
              </a:buClr>
              <a:buSzPts val="8800"/>
              <a:buNone/>
              <a:defRPr sz="5867">
                <a:solidFill>
                  <a:schemeClr val="dk2"/>
                </a:solidFill>
              </a:defRPr>
            </a:lvl2pPr>
            <a:lvl3pPr lvl="2" rtl="0">
              <a:spcBef>
                <a:spcPts val="0"/>
              </a:spcBef>
              <a:spcAft>
                <a:spcPts val="0"/>
              </a:spcAft>
              <a:buClr>
                <a:schemeClr val="dk2"/>
              </a:buClr>
              <a:buSzPts val="8800"/>
              <a:buNone/>
              <a:defRPr sz="5867">
                <a:solidFill>
                  <a:schemeClr val="dk2"/>
                </a:solidFill>
              </a:defRPr>
            </a:lvl3pPr>
            <a:lvl4pPr lvl="3" rtl="0">
              <a:spcBef>
                <a:spcPts val="0"/>
              </a:spcBef>
              <a:spcAft>
                <a:spcPts val="0"/>
              </a:spcAft>
              <a:buClr>
                <a:schemeClr val="dk2"/>
              </a:buClr>
              <a:buSzPts val="8800"/>
              <a:buNone/>
              <a:defRPr sz="5867">
                <a:solidFill>
                  <a:schemeClr val="dk2"/>
                </a:solidFill>
              </a:defRPr>
            </a:lvl4pPr>
            <a:lvl5pPr lvl="4" rtl="0">
              <a:spcBef>
                <a:spcPts val="0"/>
              </a:spcBef>
              <a:spcAft>
                <a:spcPts val="0"/>
              </a:spcAft>
              <a:buClr>
                <a:schemeClr val="dk2"/>
              </a:buClr>
              <a:buSzPts val="8800"/>
              <a:buNone/>
              <a:defRPr sz="5867">
                <a:solidFill>
                  <a:schemeClr val="dk2"/>
                </a:solidFill>
              </a:defRPr>
            </a:lvl5pPr>
            <a:lvl6pPr lvl="5" rtl="0">
              <a:spcBef>
                <a:spcPts val="0"/>
              </a:spcBef>
              <a:spcAft>
                <a:spcPts val="0"/>
              </a:spcAft>
              <a:buClr>
                <a:schemeClr val="dk2"/>
              </a:buClr>
              <a:buSzPts val="8800"/>
              <a:buNone/>
              <a:defRPr sz="5867">
                <a:solidFill>
                  <a:schemeClr val="dk2"/>
                </a:solidFill>
              </a:defRPr>
            </a:lvl6pPr>
            <a:lvl7pPr lvl="6" rtl="0">
              <a:spcBef>
                <a:spcPts val="0"/>
              </a:spcBef>
              <a:spcAft>
                <a:spcPts val="0"/>
              </a:spcAft>
              <a:buClr>
                <a:schemeClr val="dk2"/>
              </a:buClr>
              <a:buSzPts val="8800"/>
              <a:buNone/>
              <a:defRPr sz="5867">
                <a:solidFill>
                  <a:schemeClr val="dk2"/>
                </a:solidFill>
              </a:defRPr>
            </a:lvl7pPr>
            <a:lvl8pPr lvl="7" rtl="0">
              <a:spcBef>
                <a:spcPts val="0"/>
              </a:spcBef>
              <a:spcAft>
                <a:spcPts val="0"/>
              </a:spcAft>
              <a:buClr>
                <a:schemeClr val="dk2"/>
              </a:buClr>
              <a:buSzPts val="8800"/>
              <a:buNone/>
              <a:defRPr sz="5867">
                <a:solidFill>
                  <a:schemeClr val="dk2"/>
                </a:solidFill>
              </a:defRPr>
            </a:lvl8pPr>
            <a:lvl9pPr lvl="8" rtl="0">
              <a:spcBef>
                <a:spcPts val="0"/>
              </a:spcBef>
              <a:spcAft>
                <a:spcPts val="0"/>
              </a:spcAft>
              <a:buClr>
                <a:schemeClr val="dk2"/>
              </a:buClr>
              <a:buSzPts val="88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Tree>
    <p:extLst>
      <p:ext uri="{BB962C8B-B14F-4D97-AF65-F5344CB8AC3E}">
        <p14:creationId xmlns:p14="http://schemas.microsoft.com/office/powerpoint/2010/main" val="36268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2" name="Google Shape;62;p15"/>
          <p:cNvSpPr txBox="1">
            <a:spLocks noGrp="1"/>
          </p:cNvSpPr>
          <p:nvPr>
            <p:ph type="ctrTitle"/>
          </p:nvPr>
        </p:nvSpPr>
        <p:spPr>
          <a:xfrm>
            <a:off x="914400" y="2111124"/>
            <a:ext cx="10363200" cy="1546400"/>
          </a:xfrm>
          <a:prstGeom prst="rect">
            <a:avLst/>
          </a:prstGeom>
        </p:spPr>
        <p:txBody>
          <a:bodyPr spcFirstLastPara="1" wrap="square" lIns="182850" tIns="182850" rIns="182850" bIns="182850" anchor="b" anchorCtr="0">
            <a:noAutofit/>
          </a:bodyPr>
          <a:lstStyle>
            <a:lvl1pPr lvl="0" algn="ctr" rtl="0">
              <a:spcBef>
                <a:spcPts val="0"/>
              </a:spcBef>
              <a:spcAft>
                <a:spcPts val="0"/>
              </a:spcAft>
              <a:buClr>
                <a:schemeClr val="lt1"/>
              </a:buClr>
              <a:buSzPts val="9600"/>
              <a:buNone/>
              <a:defRPr sz="6400">
                <a:solidFill>
                  <a:schemeClr val="lt1"/>
                </a:solidFill>
              </a:defRPr>
            </a:lvl1pPr>
            <a:lvl2pPr lvl="1" algn="ctr" rtl="0">
              <a:spcBef>
                <a:spcPts val="0"/>
              </a:spcBef>
              <a:spcAft>
                <a:spcPts val="0"/>
              </a:spcAft>
              <a:buClr>
                <a:schemeClr val="lt1"/>
              </a:buClr>
              <a:buSzPts val="9600"/>
              <a:buNone/>
              <a:defRPr sz="6400">
                <a:solidFill>
                  <a:schemeClr val="lt1"/>
                </a:solidFill>
              </a:defRPr>
            </a:lvl2pPr>
            <a:lvl3pPr lvl="2" algn="ctr" rtl="0">
              <a:spcBef>
                <a:spcPts val="0"/>
              </a:spcBef>
              <a:spcAft>
                <a:spcPts val="0"/>
              </a:spcAft>
              <a:buClr>
                <a:schemeClr val="lt1"/>
              </a:buClr>
              <a:buSzPts val="9600"/>
              <a:buNone/>
              <a:defRPr sz="6400">
                <a:solidFill>
                  <a:schemeClr val="lt1"/>
                </a:solidFill>
              </a:defRPr>
            </a:lvl3pPr>
            <a:lvl4pPr lvl="3" algn="ctr" rtl="0">
              <a:spcBef>
                <a:spcPts val="0"/>
              </a:spcBef>
              <a:spcAft>
                <a:spcPts val="0"/>
              </a:spcAft>
              <a:buClr>
                <a:schemeClr val="lt1"/>
              </a:buClr>
              <a:buSzPts val="9600"/>
              <a:buNone/>
              <a:defRPr sz="6400">
                <a:solidFill>
                  <a:schemeClr val="lt1"/>
                </a:solidFill>
              </a:defRPr>
            </a:lvl4pPr>
            <a:lvl5pPr lvl="4" algn="ctr" rtl="0">
              <a:spcBef>
                <a:spcPts val="0"/>
              </a:spcBef>
              <a:spcAft>
                <a:spcPts val="0"/>
              </a:spcAft>
              <a:buClr>
                <a:schemeClr val="lt1"/>
              </a:buClr>
              <a:buSzPts val="9600"/>
              <a:buNone/>
              <a:defRPr sz="6400">
                <a:solidFill>
                  <a:schemeClr val="lt1"/>
                </a:solidFill>
              </a:defRPr>
            </a:lvl5pPr>
            <a:lvl6pPr lvl="5" algn="ctr" rtl="0">
              <a:spcBef>
                <a:spcPts val="0"/>
              </a:spcBef>
              <a:spcAft>
                <a:spcPts val="0"/>
              </a:spcAft>
              <a:buClr>
                <a:schemeClr val="lt1"/>
              </a:buClr>
              <a:buSzPts val="9600"/>
              <a:buNone/>
              <a:defRPr sz="6400">
                <a:solidFill>
                  <a:schemeClr val="lt1"/>
                </a:solidFill>
              </a:defRPr>
            </a:lvl6pPr>
            <a:lvl7pPr lvl="6" algn="ctr" rtl="0">
              <a:spcBef>
                <a:spcPts val="0"/>
              </a:spcBef>
              <a:spcAft>
                <a:spcPts val="0"/>
              </a:spcAft>
              <a:buClr>
                <a:schemeClr val="lt1"/>
              </a:buClr>
              <a:buSzPts val="9600"/>
              <a:buNone/>
              <a:defRPr sz="6400">
                <a:solidFill>
                  <a:schemeClr val="lt1"/>
                </a:solidFill>
              </a:defRPr>
            </a:lvl7pPr>
            <a:lvl8pPr lvl="7" algn="ctr" rtl="0">
              <a:spcBef>
                <a:spcPts val="0"/>
              </a:spcBef>
              <a:spcAft>
                <a:spcPts val="0"/>
              </a:spcAft>
              <a:buClr>
                <a:schemeClr val="lt1"/>
              </a:buClr>
              <a:buSzPts val="9600"/>
              <a:buNone/>
              <a:defRPr sz="6400">
                <a:solidFill>
                  <a:schemeClr val="lt1"/>
                </a:solidFill>
              </a:defRPr>
            </a:lvl8pPr>
            <a:lvl9pPr lvl="8" algn="ctr" rtl="0">
              <a:spcBef>
                <a:spcPts val="0"/>
              </a:spcBef>
              <a:spcAft>
                <a:spcPts val="0"/>
              </a:spcAft>
              <a:buClr>
                <a:schemeClr val="lt1"/>
              </a:buClr>
              <a:buSzPts val="96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182850" tIns="182850" rIns="182850" bIns="182850" anchor="t" anchorCtr="0">
            <a:noAutofit/>
          </a:bodyPr>
          <a:lstStyle>
            <a:lvl1pPr lvl="0" algn="ctr" rtl="0">
              <a:spcBef>
                <a:spcPts val="0"/>
              </a:spcBef>
              <a:spcAft>
                <a:spcPts val="0"/>
              </a:spcAft>
              <a:buClr>
                <a:schemeClr val="lt1"/>
              </a:buClr>
              <a:buSzPts val="4800"/>
              <a:buNone/>
              <a:defRPr sz="3200" b="1">
                <a:solidFill>
                  <a:schemeClr val="lt1"/>
                </a:solidFill>
              </a:defRPr>
            </a:lvl1pPr>
            <a:lvl2pPr lvl="1" algn="ctr" rtl="0">
              <a:spcBef>
                <a:spcPts val="0"/>
              </a:spcBef>
              <a:spcAft>
                <a:spcPts val="0"/>
              </a:spcAft>
              <a:buClr>
                <a:schemeClr val="lt1"/>
              </a:buClr>
              <a:buSzPts val="4800"/>
              <a:buNone/>
              <a:defRPr b="1">
                <a:solidFill>
                  <a:schemeClr val="lt1"/>
                </a:solidFill>
              </a:defRPr>
            </a:lvl2pPr>
            <a:lvl3pPr lvl="2" algn="ctr" rtl="0">
              <a:spcBef>
                <a:spcPts val="0"/>
              </a:spcBef>
              <a:spcAft>
                <a:spcPts val="0"/>
              </a:spcAft>
              <a:buClr>
                <a:schemeClr val="lt1"/>
              </a:buClr>
              <a:buSzPts val="4800"/>
              <a:buNone/>
              <a:defRPr b="1">
                <a:solidFill>
                  <a:schemeClr val="lt1"/>
                </a:solidFill>
              </a:defRPr>
            </a:lvl3pPr>
            <a:lvl4pPr lvl="3" algn="ctr" rtl="0">
              <a:spcBef>
                <a:spcPts val="0"/>
              </a:spcBef>
              <a:spcAft>
                <a:spcPts val="0"/>
              </a:spcAft>
              <a:buClr>
                <a:schemeClr val="lt1"/>
              </a:buClr>
              <a:buSzPts val="4800"/>
              <a:buNone/>
              <a:defRPr sz="3200" b="1">
                <a:solidFill>
                  <a:schemeClr val="lt1"/>
                </a:solidFill>
              </a:defRPr>
            </a:lvl4pPr>
            <a:lvl5pPr lvl="4" algn="ctr" rtl="0">
              <a:spcBef>
                <a:spcPts val="0"/>
              </a:spcBef>
              <a:spcAft>
                <a:spcPts val="0"/>
              </a:spcAft>
              <a:buClr>
                <a:schemeClr val="lt1"/>
              </a:buClr>
              <a:buSzPts val="4800"/>
              <a:buNone/>
              <a:defRPr sz="3200" b="1">
                <a:solidFill>
                  <a:schemeClr val="lt1"/>
                </a:solidFill>
              </a:defRPr>
            </a:lvl5pPr>
            <a:lvl6pPr lvl="5" algn="ctr" rtl="0">
              <a:spcBef>
                <a:spcPts val="0"/>
              </a:spcBef>
              <a:spcAft>
                <a:spcPts val="0"/>
              </a:spcAft>
              <a:buClr>
                <a:schemeClr val="lt1"/>
              </a:buClr>
              <a:buSzPts val="4800"/>
              <a:buNone/>
              <a:defRPr sz="3200" b="1">
                <a:solidFill>
                  <a:schemeClr val="lt1"/>
                </a:solidFill>
              </a:defRPr>
            </a:lvl6pPr>
            <a:lvl7pPr lvl="6" algn="ctr" rtl="0">
              <a:spcBef>
                <a:spcPts val="0"/>
              </a:spcBef>
              <a:spcAft>
                <a:spcPts val="0"/>
              </a:spcAft>
              <a:buClr>
                <a:schemeClr val="lt1"/>
              </a:buClr>
              <a:buSzPts val="4800"/>
              <a:buNone/>
              <a:defRPr sz="3200" b="1">
                <a:solidFill>
                  <a:schemeClr val="lt1"/>
                </a:solidFill>
              </a:defRPr>
            </a:lvl7pPr>
            <a:lvl8pPr lvl="7" algn="ctr" rtl="0">
              <a:spcBef>
                <a:spcPts val="0"/>
              </a:spcBef>
              <a:spcAft>
                <a:spcPts val="0"/>
              </a:spcAft>
              <a:buClr>
                <a:schemeClr val="lt1"/>
              </a:buClr>
              <a:buSzPts val="4800"/>
              <a:buNone/>
              <a:defRPr sz="3200" b="1">
                <a:solidFill>
                  <a:schemeClr val="lt1"/>
                </a:solidFill>
              </a:defRPr>
            </a:lvl8pPr>
            <a:lvl9pPr lvl="8" algn="ctr" rtl="0">
              <a:spcBef>
                <a:spcPts val="0"/>
              </a:spcBef>
              <a:spcAft>
                <a:spcPts val="0"/>
              </a:spcAft>
              <a:buClr>
                <a:schemeClr val="lt1"/>
              </a:buClr>
              <a:buSzPts val="48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7" name="Google Shape;67;p15"/>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200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182850" tIns="182850" rIns="182850" bIns="182850" anchor="t" anchorCtr="0">
            <a:noAutofit/>
          </a:bodyPr>
          <a:lstStyle>
            <a:lvl1pPr marL="304792" lvl="0" indent="-355591" algn="ctr" rtl="0">
              <a:spcBef>
                <a:spcPts val="800"/>
              </a:spcBef>
              <a:spcAft>
                <a:spcPts val="0"/>
              </a:spcAft>
              <a:buSzPts val="4800"/>
              <a:buChar char="▷"/>
              <a:defRPr i="1"/>
            </a:lvl1pPr>
            <a:lvl2pPr marL="609585" lvl="1" indent="-355591" algn="ctr" rtl="0">
              <a:spcBef>
                <a:spcPts val="0"/>
              </a:spcBef>
              <a:spcAft>
                <a:spcPts val="0"/>
              </a:spcAft>
              <a:buSzPts val="4800"/>
              <a:buChar char="○"/>
              <a:defRPr i="1"/>
            </a:lvl2pPr>
            <a:lvl3pPr marL="914377" lvl="2" indent="-355591" algn="ctr" rtl="0">
              <a:spcBef>
                <a:spcPts val="0"/>
              </a:spcBef>
              <a:spcAft>
                <a:spcPts val="0"/>
              </a:spcAft>
              <a:buSzPts val="4800"/>
              <a:buChar char="■"/>
              <a:defRPr i="1"/>
            </a:lvl3pPr>
            <a:lvl4pPr marL="1219170" lvl="3" indent="-355591" algn="ctr" rtl="0">
              <a:spcBef>
                <a:spcPts val="0"/>
              </a:spcBef>
              <a:spcAft>
                <a:spcPts val="0"/>
              </a:spcAft>
              <a:buSzPts val="4800"/>
              <a:buChar char="●"/>
              <a:defRPr i="1"/>
            </a:lvl4pPr>
            <a:lvl5pPr marL="1523962" lvl="4" indent="-355591" algn="ctr" rtl="0">
              <a:spcBef>
                <a:spcPts val="0"/>
              </a:spcBef>
              <a:spcAft>
                <a:spcPts val="0"/>
              </a:spcAft>
              <a:buSzPts val="4800"/>
              <a:buChar char="○"/>
              <a:defRPr i="1"/>
            </a:lvl5pPr>
            <a:lvl6pPr marL="1828754" lvl="5" indent="-355591" algn="ctr" rtl="0">
              <a:spcBef>
                <a:spcPts val="0"/>
              </a:spcBef>
              <a:spcAft>
                <a:spcPts val="0"/>
              </a:spcAft>
              <a:buSzPts val="4800"/>
              <a:buChar char="■"/>
              <a:defRPr i="1"/>
            </a:lvl6pPr>
            <a:lvl7pPr marL="2133547" lvl="6" indent="-355591" algn="ctr" rtl="0">
              <a:spcBef>
                <a:spcPts val="0"/>
              </a:spcBef>
              <a:spcAft>
                <a:spcPts val="0"/>
              </a:spcAft>
              <a:buSzPts val="4800"/>
              <a:buChar char="●"/>
              <a:defRPr i="1"/>
            </a:lvl7pPr>
            <a:lvl8pPr marL="2438339" lvl="7" indent="-355591" algn="ctr" rtl="0">
              <a:spcBef>
                <a:spcPts val="0"/>
              </a:spcBef>
              <a:spcAft>
                <a:spcPts val="0"/>
              </a:spcAft>
              <a:buSzPts val="4800"/>
              <a:buChar char="○"/>
              <a:defRPr i="1"/>
            </a:lvl8pPr>
            <a:lvl9pPr marL="2743131" lvl="8" indent="-355591" algn="ctr" rtl="0">
              <a:spcBef>
                <a:spcPts val="0"/>
              </a:spcBef>
              <a:spcAft>
                <a:spcPts val="0"/>
              </a:spcAft>
              <a:buSzPts val="48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3" name="Google Shape;73;p16"/>
          <p:cNvSpPr/>
          <p:nvPr/>
        </p:nvSpPr>
        <p:spPr>
          <a:xfrm>
            <a:off x="1"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5" name="Google Shape;75;p16"/>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77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58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7" name="Google Shape;87;p18"/>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9378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6" name="Google Shape;96;p19"/>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655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6" name="Google Shape;106;p20"/>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8212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2"/>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19" name="Google Shape;119;p22"/>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0" name="Google Shape;120;p22"/>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1" name="Google Shape;121;p22"/>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2" name="Google Shape;122;p22"/>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301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69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58-D2FB-8B03-3AAE-E2A49444B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5E00-7B4F-D31D-1D50-8EFFF8EEB5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0EC9D-A4DF-CEED-9498-DAD5A08928E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10E9CC1F-BF5D-C38C-C266-01598DEA2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29481-2B8F-1E8A-65A2-BD1D08595A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202102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12" y="992767"/>
            <a:ext cx="11360800" cy="27368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6933"/>
            </a:lvl1pPr>
            <a:lvl2pPr lvl="1" algn="ctr" rtl="0">
              <a:spcBef>
                <a:spcPts val="0"/>
              </a:spcBef>
              <a:spcAft>
                <a:spcPts val="0"/>
              </a:spcAft>
              <a:buSzPts val="10400"/>
              <a:buNone/>
              <a:defRPr sz="6933"/>
            </a:lvl2pPr>
            <a:lvl3pPr lvl="2" algn="ctr" rtl="0">
              <a:spcBef>
                <a:spcPts val="0"/>
              </a:spcBef>
              <a:spcAft>
                <a:spcPts val="0"/>
              </a:spcAft>
              <a:buSzPts val="10400"/>
              <a:buNone/>
              <a:defRPr sz="6933"/>
            </a:lvl3pPr>
            <a:lvl4pPr lvl="3" algn="ctr" rtl="0">
              <a:spcBef>
                <a:spcPts val="0"/>
              </a:spcBef>
              <a:spcAft>
                <a:spcPts val="0"/>
              </a:spcAft>
              <a:buSzPts val="10400"/>
              <a:buNone/>
              <a:defRPr sz="6933"/>
            </a:lvl4pPr>
            <a:lvl5pPr lvl="4" algn="ctr" rtl="0">
              <a:spcBef>
                <a:spcPts val="0"/>
              </a:spcBef>
              <a:spcAft>
                <a:spcPts val="0"/>
              </a:spcAft>
              <a:buSzPts val="10400"/>
              <a:buNone/>
              <a:defRPr sz="6933"/>
            </a:lvl5pPr>
            <a:lvl6pPr lvl="5" algn="ctr" rtl="0">
              <a:spcBef>
                <a:spcPts val="0"/>
              </a:spcBef>
              <a:spcAft>
                <a:spcPts val="0"/>
              </a:spcAft>
              <a:buSzPts val="10400"/>
              <a:buNone/>
              <a:defRPr sz="6933"/>
            </a:lvl6pPr>
            <a:lvl7pPr lvl="6" algn="ctr" rtl="0">
              <a:spcBef>
                <a:spcPts val="0"/>
              </a:spcBef>
              <a:spcAft>
                <a:spcPts val="0"/>
              </a:spcAft>
              <a:buSzPts val="10400"/>
              <a:buNone/>
              <a:defRPr sz="6933"/>
            </a:lvl7pPr>
            <a:lvl8pPr lvl="7" algn="ctr" rtl="0">
              <a:spcBef>
                <a:spcPts val="0"/>
              </a:spcBef>
              <a:spcAft>
                <a:spcPts val="0"/>
              </a:spcAft>
              <a:buSzPts val="10400"/>
              <a:buNone/>
              <a:defRPr sz="6933"/>
            </a:lvl8pPr>
            <a:lvl9pPr lvl="8" algn="ctr" rtl="0">
              <a:spcBef>
                <a:spcPts val="0"/>
              </a:spcBef>
              <a:spcAft>
                <a:spcPts val="0"/>
              </a:spcAft>
              <a:buSzPts val="10400"/>
              <a:buNone/>
              <a:defRPr sz="6933"/>
            </a:lvl9pPr>
          </a:lstStyle>
          <a:p>
            <a:endParaRPr/>
          </a:p>
        </p:txBody>
      </p:sp>
      <p:sp>
        <p:nvSpPr>
          <p:cNvPr id="131" name="Google Shape;131;p24"/>
          <p:cNvSpPr txBox="1">
            <a:spLocks noGrp="1"/>
          </p:cNvSpPr>
          <p:nvPr>
            <p:ph type="subTitle" idx="1"/>
          </p:nvPr>
        </p:nvSpPr>
        <p:spPr>
          <a:xfrm>
            <a:off x="415600" y="3778833"/>
            <a:ext cx="11360800" cy="1056800"/>
          </a:xfrm>
          <a:prstGeom prst="rect">
            <a:avLst/>
          </a:prstGeom>
        </p:spPr>
        <p:txBody>
          <a:bodyPr spcFirstLastPara="1" wrap="square" lIns="182850" tIns="182850" rIns="182850" bIns="182850" anchor="t" anchorCtr="0">
            <a:noAutofit/>
          </a:bodyPr>
          <a:lstStyle>
            <a:lvl1pPr lvl="0" algn="ctr" rtl="0">
              <a:lnSpc>
                <a:spcPct val="100000"/>
              </a:lnSpc>
              <a:spcBef>
                <a:spcPts val="800"/>
              </a:spcBef>
              <a:spcAft>
                <a:spcPts val="0"/>
              </a:spcAft>
              <a:buSzPts val="5600"/>
              <a:buNone/>
              <a:defRPr sz="3733"/>
            </a:lvl1pPr>
            <a:lvl2pPr lvl="1" algn="ctr" rtl="0">
              <a:lnSpc>
                <a:spcPct val="100000"/>
              </a:lnSpc>
              <a:spcBef>
                <a:spcPts val="0"/>
              </a:spcBef>
              <a:spcAft>
                <a:spcPts val="0"/>
              </a:spcAft>
              <a:buSzPts val="5600"/>
              <a:buNone/>
              <a:defRPr sz="3733"/>
            </a:lvl2pPr>
            <a:lvl3pPr lvl="2" algn="ctr" rtl="0">
              <a:lnSpc>
                <a:spcPct val="100000"/>
              </a:lnSpc>
              <a:spcBef>
                <a:spcPts val="0"/>
              </a:spcBef>
              <a:spcAft>
                <a:spcPts val="0"/>
              </a:spcAft>
              <a:buSzPts val="5600"/>
              <a:buNone/>
              <a:defRPr sz="3733"/>
            </a:lvl3pPr>
            <a:lvl4pPr lvl="3" algn="ctr" rtl="0">
              <a:lnSpc>
                <a:spcPct val="100000"/>
              </a:lnSpc>
              <a:spcBef>
                <a:spcPts val="0"/>
              </a:spcBef>
              <a:spcAft>
                <a:spcPts val="0"/>
              </a:spcAft>
              <a:buSzPts val="5600"/>
              <a:buNone/>
              <a:defRPr sz="3733"/>
            </a:lvl4pPr>
            <a:lvl5pPr lvl="4" algn="ctr" rtl="0">
              <a:lnSpc>
                <a:spcPct val="100000"/>
              </a:lnSpc>
              <a:spcBef>
                <a:spcPts val="0"/>
              </a:spcBef>
              <a:spcAft>
                <a:spcPts val="0"/>
              </a:spcAft>
              <a:buSzPts val="5600"/>
              <a:buNone/>
              <a:defRPr sz="3733"/>
            </a:lvl5pPr>
            <a:lvl6pPr lvl="5" algn="ctr" rtl="0">
              <a:lnSpc>
                <a:spcPct val="100000"/>
              </a:lnSpc>
              <a:spcBef>
                <a:spcPts val="0"/>
              </a:spcBef>
              <a:spcAft>
                <a:spcPts val="0"/>
              </a:spcAft>
              <a:buSzPts val="5600"/>
              <a:buNone/>
              <a:defRPr sz="3733"/>
            </a:lvl6pPr>
            <a:lvl7pPr lvl="6" algn="ctr" rtl="0">
              <a:lnSpc>
                <a:spcPct val="100000"/>
              </a:lnSpc>
              <a:spcBef>
                <a:spcPts val="0"/>
              </a:spcBef>
              <a:spcAft>
                <a:spcPts val="0"/>
              </a:spcAft>
              <a:buSzPts val="5600"/>
              <a:buNone/>
              <a:defRPr sz="3733"/>
            </a:lvl7pPr>
            <a:lvl8pPr lvl="7" algn="ctr" rtl="0">
              <a:lnSpc>
                <a:spcPct val="100000"/>
              </a:lnSpc>
              <a:spcBef>
                <a:spcPts val="0"/>
              </a:spcBef>
              <a:spcAft>
                <a:spcPts val="0"/>
              </a:spcAft>
              <a:buSzPts val="5600"/>
              <a:buNone/>
              <a:defRPr sz="3733"/>
            </a:lvl8pPr>
            <a:lvl9pPr lvl="8" algn="ctr" rtl="0">
              <a:lnSpc>
                <a:spcPct val="100000"/>
              </a:lnSpc>
              <a:spcBef>
                <a:spcPts val="0"/>
              </a:spcBef>
              <a:spcAft>
                <a:spcPts val="0"/>
              </a:spcAft>
              <a:buSzPts val="5600"/>
              <a:buNone/>
              <a:defRPr sz="3733"/>
            </a:lvl9pPr>
          </a:lstStyle>
          <a:p>
            <a:endParaRPr/>
          </a:p>
        </p:txBody>
      </p:sp>
      <p:sp>
        <p:nvSpPr>
          <p:cNvPr id="132" name="Google Shape;132;p24"/>
          <p:cNvSpPr txBox="1">
            <a:spLocks noGrp="1"/>
          </p:cNvSpPr>
          <p:nvPr>
            <p:ph type="sldNum" idx="12"/>
          </p:nvPr>
        </p:nvSpPr>
        <p:spPr>
          <a:xfrm>
            <a:off x="11296611" y="6217623"/>
            <a:ext cx="731600" cy="5248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10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D4C2-51EC-2151-CF2F-9BE7B2DA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23980-08E7-979F-BCB7-9B1168F00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DB588-B1F3-C5E0-8ADD-D426709C4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D14E9-2FCD-C175-F649-04474AC4BD6C}"/>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8EF2866D-2C2D-1E2E-B1A2-0A0DEAEC4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266AD-1762-CD02-680D-883B85C5336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30810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B8D8-1A4A-DE72-7A34-35DFF15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CA3ED-EDE4-C5DD-83B2-A11609969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11683-343B-BACC-CDEC-F19938187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98B00-60C4-D255-4B0E-D44BE46AC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9EC37-C674-F0A3-943B-F412AE90D6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0C02-6B33-53A8-9021-AFE76F68E9EA}"/>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8" name="Footer Placeholder 7">
            <a:extLst>
              <a:ext uri="{FF2B5EF4-FFF2-40B4-BE49-F238E27FC236}">
                <a16:creationId xmlns:a16="http://schemas.microsoft.com/office/drawing/2014/main" id="{70681652-C2D5-C9C0-60A2-7C8809885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58997-2E24-0A1D-C45D-C721D1ECB152}"/>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3144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BB7-9163-B151-A1B4-86FB9BD8B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85EED-DAB7-32C6-00FC-D5A37E5AE483}"/>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4" name="Footer Placeholder 3">
            <a:extLst>
              <a:ext uri="{FF2B5EF4-FFF2-40B4-BE49-F238E27FC236}">
                <a16:creationId xmlns:a16="http://schemas.microsoft.com/office/drawing/2014/main" id="{8AF4B928-1D3F-3B07-5F57-F10DCB05B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8E9B8-951A-6EFD-08DC-360E8FA5E11B}"/>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1622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EDCB0-E5F8-EDB1-F21E-EC041A0E4EA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3" name="Footer Placeholder 2">
            <a:extLst>
              <a:ext uri="{FF2B5EF4-FFF2-40B4-BE49-F238E27FC236}">
                <a16:creationId xmlns:a16="http://schemas.microsoft.com/office/drawing/2014/main" id="{9E7C31B9-6995-E979-D62C-D149C01ABE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818A8-65DD-FF98-AAA9-F541B760E02C}"/>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00474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244C-6FC3-C568-E2FA-79857B4E7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4B6D6D-5F1F-0A72-53A4-E99B6465B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B8F8F-2E96-91AB-6CEF-DBC40103F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84061-DEC7-5F3F-7C36-EA994578FFD2}"/>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20D20B7D-F9D1-76FD-42BA-16D71D286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B4D27-90FD-A57E-D193-1293767C8C56}"/>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56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161-0D76-F86D-5804-7D9338666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0576-A862-9817-E642-6108BD31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C537A55-791C-F730-E744-6E62BCC1D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8D24-8500-6AEA-8209-033D2C0CDCB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1239251F-B522-3166-B424-11FF62FE5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3493-D4C6-CA62-C66C-B1C7CA07655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07602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E072D-A8AB-859D-0688-2CCFC29A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79192-4CA3-08EA-E9B1-38F8D6F84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E3F58-3657-6AF8-37E3-701885D3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4913AD2C-C3D8-2790-2FDA-7EEFA636D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AD349-7E0B-E151-28F5-6612DB915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7DAE10-1435-4041-A3AA-20D6593AA994}" type="slidenum">
              <a:rPr lang="en-US" smtClean="0"/>
              <a:t>‹#›</a:t>
            </a:fld>
            <a:endParaRPr lang="en-US"/>
          </a:p>
        </p:txBody>
      </p:sp>
    </p:spTree>
    <p:extLst>
      <p:ext uri="{BB962C8B-B14F-4D97-AF65-F5344CB8AC3E}">
        <p14:creationId xmlns:p14="http://schemas.microsoft.com/office/powerpoint/2010/main" val="2383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64645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182850" tIns="182850" rIns="182850" bIns="182850" anchor="b" anchorCtr="0">
            <a:noAutofit/>
          </a:bodyPr>
          <a:lstStyle>
            <a:lvl1pPr lvl="0"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1pPr>
            <a:lvl2pPr lvl="1"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2pPr>
            <a:lvl3pPr lvl="2"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3pPr>
            <a:lvl4pPr lvl="3"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4pPr>
            <a:lvl5pPr lvl="4"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5pPr>
            <a:lvl6pPr lvl="5"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6pPr>
            <a:lvl7pPr lvl="6"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7pPr>
            <a:lvl8pPr lvl="7"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8pPr>
            <a:lvl9pPr lvl="8"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182850" tIns="182850" rIns="182850" bIns="182850" anchor="t" anchorCtr="0">
            <a:noAutofit/>
          </a:bodyPr>
          <a:lstStyle>
            <a:lvl1pPr marL="457200" lvl="0" indent="-533400" rtl="0">
              <a:spcBef>
                <a:spcPts val="1200"/>
              </a:spcBef>
              <a:spcAft>
                <a:spcPts val="0"/>
              </a:spcAft>
              <a:buClr>
                <a:schemeClr val="accent6"/>
              </a:buClr>
              <a:buSzPts val="4800"/>
              <a:buFont typeface="Lato"/>
              <a:buChar char="▷"/>
              <a:defRPr sz="4800">
                <a:solidFill>
                  <a:schemeClr val="dk1"/>
                </a:solidFill>
                <a:latin typeface="Lato"/>
                <a:ea typeface="Lato"/>
                <a:cs typeface="Lato"/>
                <a:sym typeface="Lato"/>
              </a:defRPr>
            </a:lvl1pPr>
            <a:lvl2pPr marL="914400" lvl="1"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2pPr>
            <a:lvl3pPr marL="1371600" lvl="2"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3pPr>
            <a:lvl4pPr marL="1828800" lvl="3"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4pPr>
            <a:lvl5pPr marL="2286000" lvl="4"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5pPr>
            <a:lvl6pPr marL="2743200" lvl="5"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6pPr>
            <a:lvl7pPr marL="3200400" lvl="6"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7pPr>
            <a:lvl8pPr marL="3657600" lvl="7"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8pPr>
            <a:lvl9pPr marL="4114800" lvl="8"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182850" tIns="182850" rIns="182850" bIns="182850"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737993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0.emf"/><Relationship Id="rId7" Type="http://schemas.openxmlformats.org/officeDocument/2006/relationships/image" Target="../media/image8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71.png"/><Relationship Id="rId11" Type="http://schemas.openxmlformats.org/officeDocument/2006/relationships/image" Target="../media/image1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1.emf"/><Relationship Id="rId9" Type="http://schemas.openxmlformats.org/officeDocument/2006/relationships/image" Target="../media/image10.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0.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0.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notesSlide" Target="../notesSlides/notesSlide24.xml"/><Relationship Id="rId16"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emf"/><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67.png"/><Relationship Id="rId2" Type="http://schemas.openxmlformats.org/officeDocument/2006/relationships/notesSlide" Target="../notesSlides/notesSlide26.xml"/><Relationship Id="rId16" Type="http://schemas.openxmlformats.org/officeDocument/2006/relationships/image" Target="../media/image50.emf"/><Relationship Id="rId1" Type="http://schemas.openxmlformats.org/officeDocument/2006/relationships/slideLayout" Target="../slideLayouts/slideLayout29.xml"/><Relationship Id="rId6" Type="http://schemas.openxmlformats.org/officeDocument/2006/relationships/image" Target="../media/image44.emf"/><Relationship Id="rId11" Type="http://schemas.openxmlformats.org/officeDocument/2006/relationships/image" Target="../media/image45.png"/><Relationship Id="rId5" Type="http://schemas.openxmlformats.org/officeDocument/2006/relationships/image" Target="../media/image48.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47.emf"/><Relationship Id="rId9" Type="http://schemas.openxmlformats.org/officeDocument/2006/relationships/image" Target="../media/image65.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2.emf"/><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75.emf"/></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png"/><Relationship Id="rId7" Type="http://schemas.openxmlformats.org/officeDocument/2006/relationships/image" Target="../media/image116.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91.png"/><Relationship Id="rId11" Type="http://schemas.openxmlformats.org/officeDocument/2006/relationships/image" Target="../media/image10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 y="1459784"/>
            <a:ext cx="12191999" cy="2023112"/>
          </a:xfrm>
          <a:prstGeom prst="rect">
            <a:avLst/>
          </a:prstGeom>
        </p:spPr>
        <p:txBody>
          <a:bodyPr spcFirstLastPara="1" wrap="square" lIns="121900" tIns="121900" rIns="121900" bIns="121900" anchor="t" anchorCtr="0">
            <a:noAutofit/>
          </a:bodyPr>
          <a:lstStyle/>
          <a:p>
            <a:r>
              <a:rPr lang="en-US" sz="3733" b="1" dirty="0">
                <a:solidFill>
                  <a:schemeClr val="accent1"/>
                </a:solidFill>
                <a:latin typeface="Raleway" pitchFamily="2" charset="77"/>
                <a:ea typeface="Times New Roman" panose="02020603050405020304" pitchFamily="18" charset="0"/>
              </a:rPr>
              <a:t>Determining the impact of </a:t>
            </a:r>
            <a:r>
              <a:rPr lang="en-US" sz="3733" b="1" dirty="0" err="1">
                <a:solidFill>
                  <a:schemeClr val="accent1"/>
                </a:solidFill>
                <a:latin typeface="Raleway" pitchFamily="2" charset="77"/>
                <a:ea typeface="Times New Roman" panose="02020603050405020304" pitchFamily="18" charset="0"/>
              </a:rPr>
              <a:t>intratumoral</a:t>
            </a:r>
            <a:r>
              <a:rPr lang="en-US" sz="3733" b="1" dirty="0">
                <a:solidFill>
                  <a:schemeClr val="accent1"/>
                </a:solidFill>
                <a:latin typeface="Raleway" pitchFamily="2" charset="77"/>
                <a:ea typeface="Times New Roman" panose="02020603050405020304" pitchFamily="18" charset="0"/>
              </a:rPr>
              <a:t> heterogeneity on the response of glioblastoma to radiotherapy planning </a:t>
            </a:r>
            <a:r>
              <a:rPr lang="en-US" sz="3733" b="1" i="1" dirty="0">
                <a:solidFill>
                  <a:schemeClr val="accent1"/>
                </a:solidFill>
                <a:latin typeface="Raleway" pitchFamily="2" charset="77"/>
                <a:ea typeface="Times New Roman" panose="02020603050405020304" pitchFamily="18" charset="0"/>
              </a:rPr>
              <a:t>via</a:t>
            </a:r>
            <a:r>
              <a:rPr lang="en-US" sz="3733" b="1" dirty="0">
                <a:solidFill>
                  <a:schemeClr val="accent1"/>
                </a:solidFill>
                <a:latin typeface="Raleway" pitchFamily="2" charset="77"/>
                <a:ea typeface="Times New Roman" panose="02020603050405020304" pitchFamily="18" charset="0"/>
              </a:rPr>
              <a:t> mathematical modeling</a:t>
            </a:r>
            <a:endParaRPr lang="en-US" sz="3733" dirty="0">
              <a:solidFill>
                <a:schemeClr val="accent1"/>
              </a:solidFill>
              <a:latin typeface="Raleway" pitchFamily="2" charset="77"/>
              <a:ea typeface="Times New Roman" panose="02020603050405020304" pitchFamily="18" charset="0"/>
            </a:endParaRPr>
          </a:p>
        </p:txBody>
      </p:sp>
      <p:pic>
        <p:nvPicPr>
          <p:cNvPr id="139" name="Google Shape;139;p25"/>
          <p:cNvPicPr preferRelativeResize="0"/>
          <p:nvPr/>
        </p:nvPicPr>
        <p:blipFill>
          <a:blip r:embed="rId3">
            <a:alphaModFix/>
          </a:blip>
          <a:stretch>
            <a:fillRect/>
          </a:stretch>
        </p:blipFill>
        <p:spPr>
          <a:xfrm>
            <a:off x="9288131" y="5997637"/>
            <a:ext cx="2775933" cy="758767"/>
          </a:xfrm>
          <a:prstGeom prst="rect">
            <a:avLst/>
          </a:prstGeom>
          <a:noFill/>
          <a:ln>
            <a:noFill/>
          </a:ln>
        </p:spPr>
      </p:pic>
      <p:sp>
        <p:nvSpPr>
          <p:cNvPr id="140" name="Google Shape;140;p25"/>
          <p:cNvSpPr txBox="1">
            <a:spLocks noGrp="1"/>
          </p:cNvSpPr>
          <p:nvPr>
            <p:ph type="body" idx="4294967295"/>
          </p:nvPr>
        </p:nvSpPr>
        <p:spPr>
          <a:xfrm>
            <a:off x="4178033" y="3470800"/>
            <a:ext cx="5763600" cy="1293600"/>
          </a:xfrm>
          <a:prstGeom prst="rect">
            <a:avLst/>
          </a:prstGeom>
        </p:spPr>
        <p:txBody>
          <a:bodyPr spcFirstLastPara="1" wrap="square" lIns="121900" tIns="121900" rIns="121900" bIns="121900" anchor="t" anchorCtr="0">
            <a:noAutofit/>
          </a:bodyPr>
          <a:lstStyle/>
          <a:p>
            <a:pPr marL="0" indent="0" algn="r">
              <a:spcBef>
                <a:spcPts val="0"/>
              </a:spcBef>
              <a:buNone/>
            </a:pPr>
            <a:r>
              <a:rPr lang="en" sz="3467" dirty="0">
                <a:solidFill>
                  <a:schemeClr val="accent1"/>
                </a:solidFill>
                <a:latin typeface="Raleway"/>
                <a:ea typeface="Raleway"/>
                <a:cs typeface="Raleway"/>
                <a:sym typeface="Raleway"/>
              </a:rPr>
              <a:t>Tarini Thiagarajan</a:t>
            </a:r>
            <a:endParaRPr sz="3467" dirty="0">
              <a:solidFill>
                <a:schemeClr val="accent1"/>
              </a:solidFill>
              <a:latin typeface="Raleway"/>
              <a:ea typeface="Raleway"/>
              <a:cs typeface="Raleway"/>
              <a:sym typeface="Raleway"/>
            </a:endParaRPr>
          </a:p>
          <a:p>
            <a:pPr marL="0" indent="0" algn="r">
              <a:spcBef>
                <a:spcPts val="0"/>
              </a:spcBef>
              <a:buNone/>
            </a:pPr>
            <a:r>
              <a:rPr lang="en" dirty="0">
                <a:solidFill>
                  <a:schemeClr val="accent1"/>
                </a:solidFill>
                <a:latin typeface="Raleway"/>
                <a:ea typeface="Raleway"/>
                <a:cs typeface="Raleway"/>
                <a:sym typeface="Raleway"/>
              </a:rPr>
              <a:t>3</a:t>
            </a:r>
            <a:r>
              <a:rPr lang="en" baseline="30000" dirty="0">
                <a:solidFill>
                  <a:schemeClr val="accent1"/>
                </a:solidFill>
                <a:latin typeface="Raleway"/>
                <a:ea typeface="Raleway"/>
                <a:cs typeface="Raleway"/>
                <a:sym typeface="Raleway"/>
              </a:rPr>
              <a:t>rd</a:t>
            </a:r>
            <a:r>
              <a:rPr lang="en" dirty="0">
                <a:solidFill>
                  <a:schemeClr val="accent1"/>
                </a:solidFill>
                <a:latin typeface="Raleway"/>
                <a:ea typeface="Raleway"/>
                <a:cs typeface="Raleway"/>
                <a:sym typeface="Raleway"/>
              </a:rPr>
              <a:t> year PhD student, CSEM program</a:t>
            </a:r>
            <a:endParaRPr dirty="0">
              <a:solidFill>
                <a:schemeClr val="accent1"/>
              </a:solidFill>
              <a:latin typeface="Raleway"/>
              <a:ea typeface="Raleway"/>
              <a:cs typeface="Raleway"/>
              <a:sym typeface="Raleway"/>
            </a:endParaRPr>
          </a:p>
        </p:txBody>
      </p:sp>
      <p:sp>
        <p:nvSpPr>
          <p:cNvPr id="141" name="Google Shape;141;p25"/>
          <p:cNvSpPr txBox="1"/>
          <p:nvPr/>
        </p:nvSpPr>
        <p:spPr>
          <a:xfrm>
            <a:off x="0" y="1148688"/>
            <a:ext cx="3094074"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000" kern="0" dirty="0">
                <a:solidFill>
                  <a:srgbClr val="2185C5"/>
                </a:solidFill>
                <a:latin typeface="Raleway"/>
                <a:ea typeface="Raleway"/>
                <a:cs typeface="Raleway"/>
                <a:sym typeface="Raleway"/>
              </a:rPr>
              <a:t>November 17th, 2025</a:t>
            </a:r>
            <a:endParaRPr sz="2000" kern="0" dirty="0">
              <a:solidFill>
                <a:srgbClr val="2185C5"/>
              </a:solidFill>
              <a:latin typeface="Raleway"/>
              <a:ea typeface="Raleway"/>
              <a:cs typeface="Raleway"/>
              <a:sym typeface="Raleway"/>
            </a:endParaRPr>
          </a:p>
        </p:txBody>
      </p:sp>
      <p:sp>
        <p:nvSpPr>
          <p:cNvPr id="142" name="Google Shape;142;p25"/>
          <p:cNvSpPr/>
          <p:nvPr/>
        </p:nvSpPr>
        <p:spPr>
          <a:xfrm rot="-5400000">
            <a:off x="6046000" y="-6064767"/>
            <a:ext cx="100000" cy="12230000"/>
          </a:xfrm>
          <a:prstGeom prst="rect">
            <a:avLst/>
          </a:prstGeom>
          <a:solidFill>
            <a:srgbClr val="FF9900"/>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3" name="Google Shape;143;p25"/>
          <p:cNvSpPr/>
          <p:nvPr/>
        </p:nvSpPr>
        <p:spPr>
          <a:xfrm rot="-5400000">
            <a:off x="5127367" y="-4172967"/>
            <a:ext cx="100000" cy="8446400"/>
          </a:xfrm>
          <a:prstGeom prst="rect">
            <a:avLst/>
          </a:prstGeom>
          <a:solidFill>
            <a:schemeClr val="dk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4" name="Google Shape;144;p25"/>
          <p:cNvSpPr/>
          <p:nvPr/>
        </p:nvSpPr>
        <p:spPr>
          <a:xfrm rot="-5400000">
            <a:off x="427200" y="-445967"/>
            <a:ext cx="100000" cy="992400"/>
          </a:xfrm>
          <a:prstGeom prst="rect">
            <a:avLst/>
          </a:pr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5" name="Google Shape;145;p25"/>
          <p:cNvSpPr/>
          <p:nvPr/>
        </p:nvSpPr>
        <p:spPr>
          <a:xfrm rot="-5400000">
            <a:off x="11658100" y="-433767"/>
            <a:ext cx="100000" cy="968000"/>
          </a:xfrm>
          <a:prstGeom prst="rect">
            <a:avLst/>
          </a:pr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CFE5EBBE-9B13-95ED-D24E-9B8C6D99F6E5}"/>
              </a:ext>
            </a:extLst>
          </p:cNvPr>
          <p:cNvSpPr txBox="1"/>
          <p:nvPr/>
        </p:nvSpPr>
        <p:spPr>
          <a:xfrm>
            <a:off x="0" y="6387072"/>
            <a:ext cx="4076434" cy="369332"/>
          </a:xfrm>
          <a:prstGeom prst="rect">
            <a:avLst/>
          </a:prstGeom>
          <a:noFill/>
        </p:spPr>
        <p:txBody>
          <a:bodyPr wrap="square">
            <a:spAutoFit/>
          </a:bodyPr>
          <a:lstStyle/>
          <a:p>
            <a:pPr marL="0" indent="0">
              <a:spcBef>
                <a:spcPts val="0"/>
              </a:spcBef>
              <a:buNone/>
            </a:pPr>
            <a:r>
              <a:rPr lang="en-US" dirty="0">
                <a:solidFill>
                  <a:schemeClr val="accent1"/>
                </a:solidFill>
                <a:latin typeface="Raleway"/>
                <a:ea typeface="Raleway"/>
                <a:cs typeface="Raleway"/>
                <a:sym typeface="Raleway"/>
              </a:rPr>
              <a:t>PhD Advisor: Dr. Thomas </a:t>
            </a:r>
            <a:r>
              <a:rPr lang="en-US" dirty="0" err="1">
                <a:solidFill>
                  <a:schemeClr val="accent1"/>
                </a:solidFill>
                <a:latin typeface="Raleway"/>
                <a:ea typeface="Raleway"/>
                <a:cs typeface="Raleway"/>
                <a:sym typeface="Raleway"/>
              </a:rPr>
              <a:t>Yankeelov</a:t>
            </a:r>
            <a:endParaRPr lang="en-US" dirty="0">
              <a:solidFill>
                <a:schemeClr val="accent1"/>
              </a:solidFill>
              <a:latin typeface="Raleway"/>
              <a:ea typeface="Raleway"/>
              <a:cs typeface="Raleway"/>
              <a:sym typeface="Raleway"/>
            </a:endParaRPr>
          </a:p>
        </p:txBody>
      </p:sp>
      <p:pic>
        <p:nvPicPr>
          <p:cNvPr id="1026" name="Picture 2" descr="Tarini Thiagarajan">
            <a:extLst>
              <a:ext uri="{FF2B5EF4-FFF2-40B4-BE49-F238E27FC236}">
                <a16:creationId xmlns:a16="http://schemas.microsoft.com/office/drawing/2014/main" id="{620EABB5-8623-501D-2C20-CC212E62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95" y="3993535"/>
            <a:ext cx="2695341" cy="1828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1691B5-983D-6049-5027-0302C729D14F}"/>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AD4D510-4BB0-3EEE-AD25-2A5EEFCC6F53}"/>
              </a:ext>
            </a:extLst>
          </p:cNvPr>
          <p:cNvSpPr txBox="1"/>
          <p:nvPr/>
        </p:nvSpPr>
        <p:spPr>
          <a:xfrm>
            <a:off x="609600" y="1051601"/>
            <a:ext cx="10972800" cy="3102347"/>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I already implemented </a:t>
            </a:r>
            <a:r>
              <a:rPr lang="en-US" sz="2400" b="1" kern="0" dirty="0">
                <a:solidFill>
                  <a:schemeClr val="tx2">
                    <a:lumMod val="10000"/>
                  </a:schemeClr>
                </a:solidFill>
                <a:latin typeface="Lato"/>
                <a:ea typeface="Lato"/>
                <a:cs typeface="Lato"/>
                <a:sym typeface="Lato"/>
              </a:rPr>
              <a:t>subsampling</a:t>
            </a:r>
            <a:r>
              <a:rPr lang="en-US" sz="2400" kern="0" dirty="0">
                <a:solidFill>
                  <a:schemeClr val="tx2">
                    <a:lumMod val="10000"/>
                  </a:schemeClr>
                </a:solidFill>
                <a:latin typeface="Lato"/>
                <a:ea typeface="Lato"/>
                <a:cs typeface="Lato"/>
                <a:sym typeface="Lato"/>
              </a:rPr>
              <a:t> as the </a:t>
            </a:r>
            <a:r>
              <a:rPr lang="en-US" sz="2400" b="1" kern="0" dirty="0">
                <a:solidFill>
                  <a:schemeClr val="tx2">
                    <a:lumMod val="10000"/>
                  </a:schemeClr>
                </a:solidFill>
                <a:latin typeface="Lato"/>
                <a:ea typeface="Lato"/>
                <a:cs typeface="Lato"/>
                <a:sym typeface="Lato"/>
              </a:rPr>
              <a:t>first optimization method</a:t>
            </a:r>
            <a:r>
              <a:rPr lang="en-US" sz="2400" kern="0" dirty="0">
                <a:solidFill>
                  <a:schemeClr val="tx2">
                    <a:lumMod val="10000"/>
                  </a:schemeClr>
                </a:solidFill>
                <a:latin typeface="Lato"/>
                <a:ea typeface="Lato"/>
                <a:cs typeface="Lato"/>
                <a:sym typeface="Lato"/>
              </a:rPr>
              <a:t>. The updated profiler confirms that the bottleneck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still dominating runtime </a:t>
            </a:r>
            <a:r>
              <a:rPr lang="en-US" sz="2400" kern="0" dirty="0">
                <a:solidFill>
                  <a:schemeClr val="tx2">
                    <a:lumMod val="10000"/>
                  </a:schemeClr>
                </a:solidFill>
                <a:latin typeface="Lato"/>
                <a:ea typeface="Lato"/>
                <a:cs typeface="Lato"/>
                <a:sym typeface="Wingdings" pitchFamily="2" charset="2"/>
              </a:rPr>
              <a:t> </a:t>
            </a:r>
            <a:r>
              <a:rPr lang="en-US" sz="2400" kern="0" dirty="0">
                <a:solidFill>
                  <a:schemeClr val="tx2">
                    <a:lumMod val="10000"/>
                  </a:schemeClr>
                </a:solidFill>
                <a:latin typeface="Lato"/>
                <a:ea typeface="Lato"/>
                <a:cs typeface="Lato"/>
                <a:sym typeface="Lato"/>
              </a:rPr>
              <a:t>the next optimization method should target how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itself is </a:t>
            </a:r>
            <a:r>
              <a:rPr lang="en-US" sz="2400" b="1" kern="0" dirty="0">
                <a:solidFill>
                  <a:schemeClr val="tx2">
                    <a:lumMod val="10000"/>
                  </a:schemeClr>
                </a:solidFill>
                <a:latin typeface="Lato"/>
                <a:ea typeface="Lato"/>
                <a:cs typeface="Lato"/>
                <a:sym typeface="Lato"/>
              </a:rPr>
              <a:t>executed</a:t>
            </a:r>
            <a:r>
              <a:rPr lang="en-US" sz="2400" kern="0" dirty="0">
                <a:solidFill>
                  <a:schemeClr val="tx2">
                    <a:lumMod val="10000"/>
                  </a:schemeClr>
                </a:solidFill>
                <a:latin typeface="Lato"/>
                <a:ea typeface="Lato"/>
                <a:cs typeface="Lato"/>
                <a:sym typeface="Lato"/>
              </a:rPr>
              <a:t>, </a:t>
            </a:r>
            <a:r>
              <a:rPr lang="en-US" sz="2400" i="1" kern="0" dirty="0">
                <a:solidFill>
                  <a:schemeClr val="tx2">
                    <a:lumMod val="10000"/>
                  </a:schemeClr>
                </a:solidFill>
                <a:latin typeface="Lato"/>
                <a:ea typeface="Lato"/>
                <a:cs typeface="Lato"/>
                <a:sym typeface="Lato"/>
              </a:rPr>
              <a:t>not just how often</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mj-lt"/>
              <a:buAutoNum type="arabicPeriod"/>
            </a:pP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63E5A34B-BD4F-3772-CDBD-5D3CFB0A69C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BF9EE51-8648-CD1D-828C-67D5B55D0DC7}"/>
              </a:ext>
            </a:extLst>
          </p:cNvPr>
          <p:cNvPicPr>
            <a:picLocks noChangeAspect="1"/>
          </p:cNvPicPr>
          <p:nvPr/>
        </p:nvPicPr>
        <p:blipFill>
          <a:blip r:embed="rId3"/>
          <a:stretch>
            <a:fillRect/>
          </a:stretch>
        </p:blipFill>
        <p:spPr>
          <a:xfrm>
            <a:off x="1877291" y="3651567"/>
            <a:ext cx="7772400" cy="2676125"/>
          </a:xfrm>
          <a:prstGeom prst="rect">
            <a:avLst/>
          </a:prstGeom>
        </p:spPr>
      </p:pic>
      <p:sp>
        <p:nvSpPr>
          <p:cNvPr id="3" name="TextBox 2">
            <a:extLst>
              <a:ext uri="{FF2B5EF4-FFF2-40B4-BE49-F238E27FC236}">
                <a16:creationId xmlns:a16="http://schemas.microsoft.com/office/drawing/2014/main" id="{BBDFCEF5-ECE6-8841-FEAA-0AC80BB750FF}"/>
              </a:ext>
            </a:extLst>
          </p:cNvPr>
          <p:cNvSpPr txBox="1"/>
          <p:nvPr/>
        </p:nvSpPr>
        <p:spPr>
          <a:xfrm>
            <a:off x="7024255" y="3282235"/>
            <a:ext cx="4391010" cy="369332"/>
          </a:xfrm>
          <a:prstGeom prst="rect">
            <a:avLst/>
          </a:prstGeom>
          <a:noFill/>
        </p:spPr>
        <p:txBody>
          <a:bodyPr wrap="none" rtlCol="0">
            <a:spAutoFit/>
          </a:bodyPr>
          <a:lstStyle/>
          <a:p>
            <a:r>
              <a:rPr lang="en-US" b="1" dirty="0"/>
              <a:t>reduce the cost per call of </a:t>
            </a:r>
            <a:r>
              <a:rPr lang="en-US" dirty="0" err="1"/>
              <a:t>get_damper</a:t>
            </a:r>
            <a:r>
              <a:rPr lang="en-US" dirty="0"/>
              <a:t>.</a:t>
            </a:r>
          </a:p>
        </p:txBody>
      </p:sp>
    </p:spTree>
    <p:extLst>
      <p:ext uri="{BB962C8B-B14F-4D97-AF65-F5344CB8AC3E}">
        <p14:creationId xmlns:p14="http://schemas.microsoft.com/office/powerpoint/2010/main" val="1014339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47684416-E608-262C-5F0F-1838F3331145}"/>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84041E8-4526-67D8-32D4-B06C5241F9AA}"/>
              </a:ext>
            </a:extLst>
          </p:cNvPr>
          <p:cNvSpPr txBox="1"/>
          <p:nvPr/>
        </p:nvSpPr>
        <p:spPr>
          <a:xfrm>
            <a:off x="609600" y="1051601"/>
            <a:ext cx="10972800" cy="4637126"/>
          </a:xfrm>
          <a:prstGeom prst="rect">
            <a:avLst/>
          </a:prstGeom>
          <a:noFill/>
          <a:ln>
            <a:noFill/>
          </a:ln>
        </p:spPr>
        <p:txBody>
          <a:bodyPr spcFirstLastPara="1" wrap="square" lIns="121900" tIns="121900" rIns="121900" bIns="121900" anchor="t" anchorCtr="0">
            <a:spAutoFit/>
          </a:bodyPr>
          <a:lstStyle/>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Profiler:</a:t>
            </a:r>
            <a:r>
              <a:rPr lang="en-US" sz="2400" kern="0" dirty="0">
                <a:solidFill>
                  <a:schemeClr val="tx2">
                    <a:lumMod val="10000"/>
                  </a:schemeClr>
                </a:solidFill>
                <a:latin typeface="Lato"/>
                <a:ea typeface="Lato"/>
                <a:cs typeface="Lato"/>
                <a:sym typeface="Lato"/>
              </a:rPr>
              <a:t> Identify bottlenecks (</a:t>
            </a:r>
            <a:r>
              <a:rPr lang="en-US" sz="2400" kern="0" dirty="0" err="1">
                <a:solidFill>
                  <a:srgbClr val="00B050"/>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t>
            </a:r>
            <a:r>
              <a:rPr lang="en-US" sz="2400" kern="0" dirty="0">
                <a:solidFill>
                  <a:srgbClr val="00B050"/>
                </a:solidFill>
                <a:latin typeface="Lato"/>
                <a:ea typeface="Lato"/>
                <a:cs typeface="Lato"/>
                <a:sym typeface="Lato"/>
              </a:rPr>
              <a:t>mech_matrix_build_2D</a:t>
            </a:r>
            <a:r>
              <a:rPr lang="en-US" sz="2400" kern="0" dirty="0">
                <a:solidFill>
                  <a:schemeClr val="tx2">
                    <a:lumMod val="10000"/>
                  </a:schemeClr>
                </a:solidFill>
                <a:latin typeface="Lato"/>
                <a:ea typeface="Lato"/>
                <a:cs typeface="Lato"/>
                <a:sym typeface="Lato"/>
              </a:rPr>
              <a:t>)</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1:</a:t>
            </a:r>
            <a:r>
              <a:rPr lang="en-US" sz="2400" kern="0" dirty="0">
                <a:solidFill>
                  <a:schemeClr val="tx2">
                    <a:lumMod val="10000"/>
                  </a:schemeClr>
                </a:solidFill>
                <a:latin typeface="Lato"/>
                <a:ea typeface="Lato"/>
                <a:cs typeface="Lato"/>
                <a:sym typeface="Lato"/>
              </a:rPr>
              <a:t> Reduce number of calls if possible</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mechanical matrix once  </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Subsampling (stride logic) – choose stride of 4 (beyond that, error grows quickly)</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2:</a:t>
            </a:r>
            <a:r>
              <a:rPr lang="en-US" sz="2400" kern="0" dirty="0">
                <a:solidFill>
                  <a:schemeClr val="tx2">
                    <a:lumMod val="10000"/>
                  </a:schemeClr>
                </a:solidFill>
                <a:latin typeface="Lato"/>
                <a:ea typeface="Lato"/>
                <a:cs typeface="Lato"/>
                <a:sym typeface="Lato"/>
              </a:rPr>
              <a:t> Reduce </a:t>
            </a:r>
            <a:r>
              <a:rPr lang="en-US" sz="2400" b="1" kern="0" dirty="0">
                <a:solidFill>
                  <a:schemeClr val="tx2">
                    <a:lumMod val="10000"/>
                  </a:schemeClr>
                </a:solidFill>
                <a:latin typeface="Lato"/>
                <a:ea typeface="Lato"/>
                <a:cs typeface="Lato"/>
                <a:sym typeface="Lato"/>
              </a:rPr>
              <a:t>reduce the cost per call </a:t>
            </a:r>
            <a:r>
              <a:rPr lang="en-US" sz="2400" kern="0" dirty="0">
                <a:solidFill>
                  <a:schemeClr val="tx2">
                    <a:lumMod val="10000"/>
                  </a:schemeClr>
                </a:solidFill>
                <a:latin typeface="Lato"/>
                <a:ea typeface="Lato"/>
                <a:cs typeface="Lato"/>
                <a:sym typeface="Lato"/>
              </a:rPr>
              <a:t>of </a:t>
            </a:r>
            <a:r>
              <a:rPr lang="en-US" sz="2400" kern="0" dirty="0" err="1">
                <a:solidFill>
                  <a:srgbClr val="00B050"/>
                </a:solidFill>
                <a:latin typeface="Lato"/>
                <a:ea typeface="Lato"/>
                <a:cs typeface="Lato"/>
                <a:sym typeface="Lato"/>
              </a:rPr>
              <a:t>get_damper</a:t>
            </a:r>
            <a:r>
              <a:rPr lang="en-US" sz="2400" kern="0" dirty="0">
                <a:solidFill>
                  <a:srgbClr val="00B050"/>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(vectorization, batching, or parallelization).</a:t>
            </a:r>
          </a:p>
        </p:txBody>
      </p:sp>
      <p:sp>
        <p:nvSpPr>
          <p:cNvPr id="4" name="Google Shape;157;p27">
            <a:extLst>
              <a:ext uri="{FF2B5EF4-FFF2-40B4-BE49-F238E27FC236}">
                <a16:creationId xmlns:a16="http://schemas.microsoft.com/office/drawing/2014/main" id="{DFF2295D-32DE-51C1-E6B6-875D369F6756}"/>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050323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087A882-6B5B-2DEF-F0C0-C04FBE024A16}"/>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3CAC9707-5303-22EB-23C0-45599DCBABE5}"/>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(3)</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C8063DA1-C7DD-DBE9-D406-4235A41FF941}"/>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When you solve M \ </a:t>
            </a:r>
            <a:r>
              <a:rPr lang="en-US" dirty="0" err="1">
                <a:solidFill>
                  <a:schemeClr val="bg1"/>
                </a:solidFill>
              </a:rPr>
              <a:t>rhs</a:t>
            </a:r>
            <a:r>
              <a:rPr lang="en-US" dirty="0">
                <a:solidFill>
                  <a:schemeClr val="bg1"/>
                </a:solidFill>
              </a:rPr>
              <a:t> in MATLAB, it does two steps:</a:t>
            </a:r>
          </a:p>
          <a:p>
            <a:pPr marL="990600" lvl="1" indent="-457200">
              <a:buClr>
                <a:schemeClr val="bg1"/>
              </a:buClr>
              <a:buFont typeface="+mj-lt"/>
              <a:buAutoNum type="arabicPeriod"/>
            </a:pPr>
            <a:r>
              <a:rPr lang="en-US" dirty="0">
                <a:solidFill>
                  <a:schemeClr val="bg1"/>
                </a:solidFill>
              </a:rPr>
              <a:t>Factorize M (the heavy part: break the matrix into LU pieces).</a:t>
            </a:r>
          </a:p>
          <a:p>
            <a:pPr marL="990600" lvl="1" indent="-457200">
              <a:buClr>
                <a:schemeClr val="bg1"/>
              </a:buClr>
              <a:buFont typeface="+mj-lt"/>
              <a:buAutoNum type="arabicPeriod"/>
            </a:pPr>
            <a:r>
              <a:rPr lang="en-US" dirty="0">
                <a:solidFill>
                  <a:schemeClr val="bg1"/>
                </a:solidFill>
              </a:rPr>
              <a:t>Solve using those factors (the light part: forward/back substitution).</a:t>
            </a:r>
          </a:p>
          <a:p>
            <a:pPr>
              <a:buClr>
                <a:schemeClr val="bg1"/>
              </a:buClr>
            </a:pPr>
            <a:r>
              <a:rPr lang="en-US" dirty="0">
                <a:solidFill>
                  <a:schemeClr val="bg1"/>
                </a:solidFill>
              </a:rPr>
              <a:t>Where the cost is: The linear solve M \ (...) dominates. Every timestep, MATLAB is solving a big system from scratch.</a:t>
            </a:r>
          </a:p>
          <a:p>
            <a:pPr>
              <a:buClr>
                <a:schemeClr val="bg1"/>
              </a:buClr>
            </a:pPr>
            <a:r>
              <a:rPr lang="en-US" dirty="0">
                <a:solidFill>
                  <a:schemeClr val="bg1"/>
                </a:solidFill>
              </a:rPr>
              <a:t>MATLAB has to factorize the big matrix M (break it into pieces so it can solve the system). Factorization is expensive. Doing it hundreds of times is why </a:t>
            </a:r>
            <a:r>
              <a:rPr lang="en-US" dirty="0" err="1">
                <a:solidFill>
                  <a:schemeClr val="bg1"/>
                </a:solidFill>
              </a:rPr>
              <a:t>get_damper</a:t>
            </a:r>
            <a:r>
              <a:rPr lang="en-US" dirty="0">
                <a:solidFill>
                  <a:schemeClr val="bg1"/>
                </a:solidFill>
              </a:rPr>
              <a:t> eats so much time.</a:t>
            </a:r>
          </a:p>
          <a:p>
            <a:pPr>
              <a:buClr>
                <a:schemeClr val="bg1"/>
              </a:buClr>
            </a:pPr>
            <a:r>
              <a:rPr lang="en-US" dirty="0">
                <a:solidFill>
                  <a:schemeClr val="bg1"/>
                </a:solidFill>
              </a:rPr>
              <a:t>Right now, every call to </a:t>
            </a:r>
            <a:r>
              <a:rPr lang="en-US" dirty="0" err="1">
                <a:solidFill>
                  <a:schemeClr val="bg1"/>
                </a:solidFill>
              </a:rPr>
              <a:t>get_damper</a:t>
            </a:r>
            <a:r>
              <a:rPr lang="en-US" dirty="0">
                <a:solidFill>
                  <a:schemeClr val="bg1"/>
                </a:solidFill>
              </a:rPr>
              <a:t> repeats step 1 and step 2.</a:t>
            </a:r>
          </a:p>
          <a:p>
            <a:pPr>
              <a:buClr>
                <a:schemeClr val="bg1"/>
              </a:buClr>
            </a:pPr>
            <a:r>
              <a:rPr lang="en-US" dirty="0">
                <a:solidFill>
                  <a:schemeClr val="bg1"/>
                </a:solidFill>
              </a:rPr>
              <a:t>To optimize, let’s do step 1 once, store the LU factors, and reuse them for every timestep.</a:t>
            </a:r>
          </a:p>
          <a:p>
            <a:pPr>
              <a:buClr>
                <a:schemeClr val="bg1"/>
              </a:buClr>
            </a:pPr>
            <a:endParaRPr lang="en-US" dirty="0">
              <a:solidFill>
                <a:schemeClr val="bg1"/>
              </a:solidFill>
            </a:endParaRPr>
          </a:p>
          <a:p>
            <a:pPr>
              <a:buClr>
                <a:schemeClr val="bg1"/>
              </a:buClr>
            </a:pPr>
            <a:endParaRPr lang="en-US" dirty="0">
              <a:solidFill>
                <a:schemeClr val="bg1"/>
              </a:solidFill>
            </a:endParaRPr>
          </a:p>
          <a:p>
            <a:pPr lvl="1">
              <a:buClr>
                <a:schemeClr val="bg1"/>
              </a:buClr>
            </a:pPr>
            <a:endParaRPr lang="en-US" dirty="0">
              <a:solidFill>
                <a:schemeClr val="bg1"/>
              </a:solidFill>
            </a:endParaRPr>
          </a:p>
          <a:p>
            <a:pPr lvl="1">
              <a:buClr>
                <a:schemeClr val="bg1"/>
              </a:buClr>
            </a:pPr>
            <a:endParaRPr lang="en-US" dirty="0">
              <a:solidFill>
                <a:schemeClr val="bg1"/>
              </a:solidFill>
            </a:endParaRPr>
          </a:p>
        </p:txBody>
      </p:sp>
      <p:sp>
        <p:nvSpPr>
          <p:cNvPr id="3" name="TextBox 2">
            <a:extLst>
              <a:ext uri="{FF2B5EF4-FFF2-40B4-BE49-F238E27FC236}">
                <a16:creationId xmlns:a16="http://schemas.microsoft.com/office/drawing/2014/main" id="{E32D535D-E37A-3A3E-F5CC-6A5D2F467B24}"/>
              </a:ext>
            </a:extLst>
          </p:cNvPr>
          <p:cNvSpPr txBox="1"/>
          <p:nvPr/>
        </p:nvSpPr>
        <p:spPr>
          <a:xfrm>
            <a:off x="8094518" y="278771"/>
            <a:ext cx="4485409" cy="400110"/>
          </a:xfrm>
          <a:prstGeom prst="rect">
            <a:avLst/>
          </a:prstGeom>
          <a:noFill/>
        </p:spPr>
        <p:txBody>
          <a:bodyPr wrap="square">
            <a:spAutoFit/>
          </a:bodyPr>
          <a:lstStyle/>
          <a:p>
            <a:r>
              <a:rPr lang="en-US" sz="2000" b="0" i="0" dirty="0" err="1">
                <a:solidFill>
                  <a:srgbClr val="92D050"/>
                </a:solidFill>
                <a:effectLst/>
                <a:latin typeface="Menlo" panose="020B0609030804020204" pitchFamily="49" charset="0"/>
              </a:rPr>
              <a:t>Uv</a:t>
            </a:r>
            <a:r>
              <a:rPr lang="en-US" sz="2000" b="0" i="0" dirty="0">
                <a:solidFill>
                  <a:srgbClr val="92D050"/>
                </a:solidFill>
                <a:effectLst/>
                <a:latin typeface="Menlo" panose="020B0609030804020204" pitchFamily="49" charset="0"/>
              </a:rPr>
              <a:t> = M\(lambda1*</a:t>
            </a:r>
            <a:r>
              <a:rPr lang="en-US" sz="2000" b="0" i="0" dirty="0" err="1">
                <a:solidFill>
                  <a:srgbClr val="92D050"/>
                </a:solidFill>
                <a:effectLst/>
                <a:latin typeface="Menlo" panose="020B0609030804020204" pitchFamily="49" charset="0"/>
              </a:rPr>
              <a:t>grad_N</a:t>
            </a:r>
            <a:r>
              <a:rPr lang="en-US" sz="2000" b="0" i="0" dirty="0">
                <a:solidFill>
                  <a:srgbClr val="92D050"/>
                </a:solidFill>
                <a:effectLst/>
                <a:latin typeface="Menlo" panose="020B0609030804020204" pitchFamily="49" charset="0"/>
              </a:rPr>
              <a:t>);</a:t>
            </a:r>
          </a:p>
        </p:txBody>
      </p:sp>
    </p:spTree>
    <p:extLst>
      <p:ext uri="{BB962C8B-B14F-4D97-AF65-F5344CB8AC3E}">
        <p14:creationId xmlns:p14="http://schemas.microsoft.com/office/powerpoint/2010/main" val="15391164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FE40CAD-8438-2388-692B-1968526ABC0B}"/>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E3FD78C-D393-39A6-816B-5AC579AA8642}"/>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(3)</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388CD0DD-C2CF-4E05-0A4B-B335D9FDC435}"/>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Section 1 (original </a:t>
            </a:r>
            <a:r>
              <a:rPr lang="en-US" dirty="0" err="1">
                <a:solidFill>
                  <a:schemeClr val="bg1"/>
                </a:solidFill>
              </a:rPr>
              <a:t>get_damper</a:t>
            </a:r>
            <a:r>
              <a:rPr lang="en-US" dirty="0">
                <a:solidFill>
                  <a:schemeClr val="bg1"/>
                </a:solidFill>
              </a:rPr>
              <a:t>, stride=4) runtime: 0.000181 s</a:t>
            </a:r>
          </a:p>
          <a:p>
            <a:pPr>
              <a:buClr>
                <a:schemeClr val="bg1"/>
              </a:buClr>
            </a:pPr>
            <a:r>
              <a:rPr lang="en-US" dirty="0">
                <a:solidFill>
                  <a:schemeClr val="bg1"/>
                </a:solidFill>
              </a:rPr>
              <a:t>Section 2 (cached LU </a:t>
            </a:r>
            <a:r>
              <a:rPr lang="en-US" dirty="0" err="1">
                <a:solidFill>
                  <a:schemeClr val="bg1"/>
                </a:solidFill>
              </a:rPr>
              <a:t>get_damper</a:t>
            </a:r>
            <a:r>
              <a:rPr lang="en-US" dirty="0">
                <a:solidFill>
                  <a:schemeClr val="bg1"/>
                </a:solidFill>
              </a:rPr>
              <a:t>, stride=4) runtime: 0.000063 s</a:t>
            </a:r>
          </a:p>
          <a:p>
            <a:pPr>
              <a:buClr>
                <a:schemeClr val="bg1"/>
              </a:buClr>
            </a:pPr>
            <a:r>
              <a:rPr lang="en-US" dirty="0">
                <a:solidFill>
                  <a:schemeClr val="bg1"/>
                </a:solidFill>
              </a:rPr>
              <a:t>Speedup factor: 2.86</a:t>
            </a:r>
          </a:p>
        </p:txBody>
      </p:sp>
      <p:sp>
        <p:nvSpPr>
          <p:cNvPr id="3" name="TextBox 2">
            <a:extLst>
              <a:ext uri="{FF2B5EF4-FFF2-40B4-BE49-F238E27FC236}">
                <a16:creationId xmlns:a16="http://schemas.microsoft.com/office/drawing/2014/main" id="{66FC83A3-CC5B-FF98-4D0F-41D0B0C2BB5C}"/>
              </a:ext>
            </a:extLst>
          </p:cNvPr>
          <p:cNvSpPr txBox="1"/>
          <p:nvPr/>
        </p:nvSpPr>
        <p:spPr>
          <a:xfrm>
            <a:off x="8094518" y="278771"/>
            <a:ext cx="4485409" cy="400110"/>
          </a:xfrm>
          <a:prstGeom prst="rect">
            <a:avLst/>
          </a:prstGeom>
          <a:noFill/>
        </p:spPr>
        <p:txBody>
          <a:bodyPr wrap="square">
            <a:spAutoFit/>
          </a:bodyPr>
          <a:lstStyle/>
          <a:p>
            <a:r>
              <a:rPr lang="en-US" sz="2000" b="0" i="0" dirty="0" err="1">
                <a:solidFill>
                  <a:srgbClr val="92D050"/>
                </a:solidFill>
                <a:effectLst/>
                <a:latin typeface="Menlo" panose="020B0609030804020204" pitchFamily="49" charset="0"/>
              </a:rPr>
              <a:t>Uv</a:t>
            </a:r>
            <a:r>
              <a:rPr lang="en-US" sz="2000" b="0" i="0" dirty="0">
                <a:solidFill>
                  <a:srgbClr val="92D050"/>
                </a:solidFill>
                <a:effectLst/>
                <a:latin typeface="Menlo" panose="020B0609030804020204" pitchFamily="49" charset="0"/>
              </a:rPr>
              <a:t> = M\(lambda1*</a:t>
            </a:r>
            <a:r>
              <a:rPr lang="en-US" sz="2000" b="0" i="0" dirty="0" err="1">
                <a:solidFill>
                  <a:srgbClr val="92D050"/>
                </a:solidFill>
                <a:effectLst/>
                <a:latin typeface="Menlo" panose="020B0609030804020204" pitchFamily="49" charset="0"/>
              </a:rPr>
              <a:t>grad_N</a:t>
            </a:r>
            <a:r>
              <a:rPr lang="en-US" sz="2000" b="0" i="0" dirty="0">
                <a:solidFill>
                  <a:srgbClr val="92D050"/>
                </a:solidFill>
                <a:effectLst/>
                <a:latin typeface="Menlo" panose="020B0609030804020204" pitchFamily="49" charset="0"/>
              </a:rPr>
              <a:t>);</a:t>
            </a:r>
          </a:p>
        </p:txBody>
      </p:sp>
      <p:graphicFrame>
        <p:nvGraphicFramePr>
          <p:cNvPr id="5" name="Table 4">
            <a:extLst>
              <a:ext uri="{FF2B5EF4-FFF2-40B4-BE49-F238E27FC236}">
                <a16:creationId xmlns:a16="http://schemas.microsoft.com/office/drawing/2014/main" id="{D80FFF9F-13DD-33DF-C465-FF745AB0F604}"/>
              </a:ext>
            </a:extLst>
          </p:cNvPr>
          <p:cNvGraphicFramePr>
            <a:graphicFrameLocks noGrp="1"/>
          </p:cNvGraphicFramePr>
          <p:nvPr>
            <p:extLst>
              <p:ext uri="{D42A27DB-BD31-4B8C-83A1-F6EECF244321}">
                <p14:modId xmlns:p14="http://schemas.microsoft.com/office/powerpoint/2010/main" val="835131660"/>
              </p:ext>
            </p:extLst>
          </p:nvPr>
        </p:nvGraphicFramePr>
        <p:xfrm>
          <a:off x="886691" y="3074939"/>
          <a:ext cx="10256232" cy="2286000"/>
        </p:xfrm>
        <a:graphic>
          <a:graphicData uri="http://schemas.openxmlformats.org/drawingml/2006/table">
            <a:tbl>
              <a:tblPr firstRow="1" bandRow="1">
                <a:tableStyleId>{5C22544A-7EE6-4342-B048-85BDC9FD1C3A}</a:tableStyleId>
              </a:tblPr>
              <a:tblGrid>
                <a:gridCol w="2564058">
                  <a:extLst>
                    <a:ext uri="{9D8B030D-6E8A-4147-A177-3AD203B41FA5}">
                      <a16:colId xmlns:a16="http://schemas.microsoft.com/office/drawing/2014/main" val="4169085564"/>
                    </a:ext>
                  </a:extLst>
                </a:gridCol>
                <a:gridCol w="2564058">
                  <a:extLst>
                    <a:ext uri="{9D8B030D-6E8A-4147-A177-3AD203B41FA5}">
                      <a16:colId xmlns:a16="http://schemas.microsoft.com/office/drawing/2014/main" val="3168342762"/>
                    </a:ext>
                  </a:extLst>
                </a:gridCol>
                <a:gridCol w="2564058">
                  <a:extLst>
                    <a:ext uri="{9D8B030D-6E8A-4147-A177-3AD203B41FA5}">
                      <a16:colId xmlns:a16="http://schemas.microsoft.com/office/drawing/2014/main" val="935280108"/>
                    </a:ext>
                  </a:extLst>
                </a:gridCol>
                <a:gridCol w="2564058">
                  <a:extLst>
                    <a:ext uri="{9D8B030D-6E8A-4147-A177-3AD203B41FA5}">
                      <a16:colId xmlns:a16="http://schemas.microsoft.com/office/drawing/2014/main" val="3019292082"/>
                    </a:ext>
                  </a:extLst>
                </a:gridCol>
              </a:tblGrid>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Method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Runtime (s)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Speedup</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VM Error (%)</a:t>
                      </a:r>
                    </a:p>
                  </a:txBody>
                  <a:tcPr/>
                </a:tc>
                <a:extLst>
                  <a:ext uri="{0D108BD9-81ED-4DB2-BD59-A6C34878D82A}">
                    <a16:rowId xmlns:a16="http://schemas.microsoft.com/office/drawing/2014/main" val="387442658"/>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full (stride=1)</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324.000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a:tc>
                <a:tc>
                  <a:txBody>
                    <a:bodyPr/>
                    <a:lstStyle/>
                    <a:p>
                      <a:pPr algn="ct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a:t>
                      </a:r>
                    </a:p>
                  </a:txBody>
                  <a:tcPr/>
                </a:tc>
                <a:extLst>
                  <a:ext uri="{0D108BD9-81ED-4DB2-BD59-A6C34878D82A}">
                    <a16:rowId xmlns:a16="http://schemas.microsoft.com/office/drawing/2014/main" val="2426267710"/>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(stride=4)</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0.114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2850×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4.5</a:t>
                      </a:r>
                    </a:p>
                  </a:txBody>
                  <a:tcPr/>
                </a:tc>
                <a:extLst>
                  <a:ext uri="{0D108BD9-81ED-4DB2-BD59-A6C34878D82A}">
                    <a16:rowId xmlns:a16="http://schemas.microsoft.com/office/drawing/2014/main" val="431925841"/>
                  </a:ext>
                </a:extLst>
              </a:tr>
              <a:tr h="6724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(stride=4 + LU once)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0.040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8100×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4.5</a:t>
                      </a:r>
                    </a:p>
                  </a:txBody>
                  <a:tcPr/>
                </a:tc>
                <a:extLst>
                  <a:ext uri="{0D108BD9-81ED-4DB2-BD59-A6C34878D82A}">
                    <a16:rowId xmlns:a16="http://schemas.microsoft.com/office/drawing/2014/main" val="613647436"/>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ROM baseline</a:t>
                      </a:r>
                    </a:p>
                  </a:txBody>
                  <a:tcPr/>
                </a:tc>
                <a:tc>
                  <a:txBody>
                    <a:bodyPr/>
                    <a:lstStyle/>
                    <a:p>
                      <a:pPr algn="ctr"/>
                      <a:r>
                        <a:rPr lang="en-US" sz="20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0.774</a:t>
                      </a:r>
                      <a:endPar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418×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a:tc>
                <a:extLst>
                  <a:ext uri="{0D108BD9-81ED-4DB2-BD59-A6C34878D82A}">
                    <a16:rowId xmlns:a16="http://schemas.microsoft.com/office/drawing/2014/main" val="4189995435"/>
                  </a:ext>
                </a:extLst>
              </a:tr>
            </a:tbl>
          </a:graphicData>
        </a:graphic>
      </p:graphicFrame>
    </p:spTree>
    <p:extLst>
      <p:ext uri="{BB962C8B-B14F-4D97-AF65-F5344CB8AC3E}">
        <p14:creationId xmlns:p14="http://schemas.microsoft.com/office/powerpoint/2010/main" val="338134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D560D031-B047-24E1-8124-5C1D6A2BAA1B}"/>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90513C8B-9F8F-5ECF-C8A9-4C6A7F22DB15}"/>
              </a:ext>
            </a:extLst>
          </p:cNvPr>
          <p:cNvSpPr txBox="1"/>
          <p:nvPr/>
        </p:nvSpPr>
        <p:spPr>
          <a:xfrm>
            <a:off x="609600" y="1051601"/>
            <a:ext cx="10972800" cy="4534534"/>
          </a:xfrm>
          <a:prstGeom prst="rect">
            <a:avLst/>
          </a:prstGeom>
          <a:noFill/>
          <a:ln>
            <a:noFill/>
          </a:ln>
        </p:spPr>
        <p:txBody>
          <a:bodyPr spcFirstLastPara="1" wrap="square" lIns="121900" tIns="121900" rIns="121900" bIns="121900" anchor="t" anchorCtr="0">
            <a:spAutoFit/>
          </a:bodyPr>
          <a:lstStyle/>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Profiler:</a:t>
            </a:r>
            <a:r>
              <a:rPr lang="en-US" sz="2400" kern="0" dirty="0">
                <a:solidFill>
                  <a:schemeClr val="tx2">
                    <a:lumMod val="10000"/>
                  </a:schemeClr>
                </a:solidFill>
                <a:latin typeface="Lato"/>
                <a:ea typeface="Lato"/>
                <a:cs typeface="Lato"/>
                <a:sym typeface="Lato"/>
              </a:rPr>
              <a:t> Identify bottlenecks (</a:t>
            </a:r>
            <a:r>
              <a:rPr lang="en-US" sz="2400" kern="0" dirty="0" err="1">
                <a:solidFill>
                  <a:srgbClr val="00B050"/>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t>
            </a:r>
            <a:r>
              <a:rPr lang="en-US" sz="2400" kern="0" dirty="0">
                <a:solidFill>
                  <a:srgbClr val="00B050"/>
                </a:solidFill>
                <a:latin typeface="Lato"/>
                <a:ea typeface="Lato"/>
                <a:cs typeface="Lato"/>
                <a:sym typeface="Lato"/>
              </a:rPr>
              <a:t>mech_matrix_build_2D</a:t>
            </a:r>
            <a:r>
              <a:rPr lang="en-US" sz="2400" kern="0" dirty="0">
                <a:solidFill>
                  <a:schemeClr val="tx2">
                    <a:lumMod val="10000"/>
                  </a:schemeClr>
                </a:solidFill>
                <a:latin typeface="Lato"/>
                <a:ea typeface="Lato"/>
                <a:cs typeface="Lato"/>
                <a:sym typeface="Lato"/>
              </a:rPr>
              <a:t>)</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1:</a:t>
            </a:r>
            <a:r>
              <a:rPr lang="en-US" sz="2400" kern="0" dirty="0">
                <a:solidFill>
                  <a:schemeClr val="tx2">
                    <a:lumMod val="10000"/>
                  </a:schemeClr>
                </a:solidFill>
                <a:latin typeface="Lato"/>
                <a:ea typeface="Lato"/>
                <a:cs typeface="Lato"/>
                <a:sym typeface="Lato"/>
              </a:rPr>
              <a:t> </a:t>
            </a:r>
            <a:r>
              <a:rPr lang="en-US" sz="2400" b="1" dirty="0">
                <a:solidFill>
                  <a:schemeClr val="tx2">
                    <a:lumMod val="10000"/>
                  </a:schemeClr>
                </a:solidFill>
              </a:rPr>
              <a:t>Subsampling</a:t>
            </a:r>
            <a:r>
              <a:rPr lang="en-US" sz="2400" dirty="0">
                <a:solidFill>
                  <a:schemeClr val="tx2">
                    <a:lumMod val="10000"/>
                  </a:schemeClr>
                </a:solidFill>
              </a:rPr>
              <a:t> (stride=4) gave ~2800× speedup with ~4.5% error. </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2:</a:t>
            </a:r>
            <a:r>
              <a:rPr lang="en-US" sz="2400" kern="0" dirty="0">
                <a:solidFill>
                  <a:schemeClr val="tx2">
                    <a:lumMod val="10000"/>
                  </a:schemeClr>
                </a:solidFill>
                <a:latin typeface="Lato"/>
                <a:ea typeface="Lato"/>
                <a:cs typeface="Lato"/>
                <a:sym typeface="Lato"/>
              </a:rPr>
              <a:t> </a:t>
            </a:r>
            <a:r>
              <a:rPr lang="en-US" sz="2400" b="1" kern="0" dirty="0">
                <a:solidFill>
                  <a:schemeClr val="tx2">
                    <a:lumMod val="10000"/>
                  </a:schemeClr>
                </a:solidFill>
                <a:latin typeface="Lato"/>
                <a:ea typeface="Lato"/>
                <a:cs typeface="Lato"/>
                <a:sym typeface="Lato"/>
              </a:rPr>
              <a:t>Solving LU once </a:t>
            </a:r>
            <a:r>
              <a:rPr lang="en-US" sz="2400" kern="0" dirty="0">
                <a:solidFill>
                  <a:schemeClr val="tx2">
                    <a:lumMod val="10000"/>
                  </a:schemeClr>
                </a:solidFill>
                <a:latin typeface="Lato"/>
                <a:ea typeface="Lato"/>
                <a:cs typeface="Lato"/>
                <a:sym typeface="Lato"/>
              </a:rPr>
              <a:t>reduced per‑call cost by ~3×, compounding the benefit of subsampling.</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Used </a:t>
            </a:r>
            <a:r>
              <a:rPr lang="en-US" sz="2400" kern="0" dirty="0" err="1">
                <a:solidFill>
                  <a:schemeClr val="tx2">
                    <a:lumMod val="10000"/>
                  </a:schemeClr>
                </a:solidFill>
                <a:latin typeface="Lato"/>
                <a:ea typeface="Lato"/>
                <a:cs typeface="Lato"/>
                <a:sym typeface="Lato"/>
              </a:rPr>
              <a:t>lu</a:t>
            </a:r>
            <a:r>
              <a:rPr lang="en-US" sz="2400" kern="0" dirty="0">
                <a:solidFill>
                  <a:schemeClr val="tx2">
                    <a:lumMod val="10000"/>
                  </a:schemeClr>
                </a:solidFill>
                <a:latin typeface="Lato"/>
                <a:ea typeface="Lato"/>
                <a:cs typeface="Lato"/>
                <a:sym typeface="Lato"/>
              </a:rPr>
              <a:t>() function (an external, optimized linear‑algebra library) instead of a </a:t>
            </a:r>
            <a:r>
              <a:rPr lang="en-US" sz="2400" kern="0">
                <a:solidFill>
                  <a:schemeClr val="tx2">
                    <a:lumMod val="10000"/>
                  </a:schemeClr>
                </a:solidFill>
                <a:latin typeface="Lato"/>
                <a:ea typeface="Lato"/>
                <a:cs typeface="Lato"/>
                <a:sym typeface="Lato"/>
              </a:rPr>
              <a:t>simple backslash </a:t>
            </a: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E3177EF6-C1ED-E59C-7EF4-7BBC16E6884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3571273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5A802D8-3317-A411-367F-F1C9C2C27BB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A7633E6-6D1A-2BDA-C817-449326C7C0C6}"/>
              </a:ext>
            </a:extLst>
          </p:cNvPr>
          <p:cNvPicPr>
            <a:picLocks noChangeAspect="1"/>
          </p:cNvPicPr>
          <p:nvPr/>
        </p:nvPicPr>
        <p:blipFill>
          <a:blip r:embed="rId3"/>
          <a:stretch>
            <a:fillRect/>
          </a:stretch>
        </p:blipFill>
        <p:spPr>
          <a:xfrm>
            <a:off x="1105395" y="1202574"/>
            <a:ext cx="9541824" cy="4452851"/>
          </a:xfrm>
          <a:prstGeom prst="rect">
            <a:avLst/>
          </a:prstGeom>
        </p:spPr>
      </p:pic>
    </p:spTree>
    <p:extLst>
      <p:ext uri="{BB962C8B-B14F-4D97-AF65-F5344CB8AC3E}">
        <p14:creationId xmlns:p14="http://schemas.microsoft.com/office/powerpoint/2010/main" val="20165862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7"/>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 Motivations</a:t>
            </a:r>
            <a:endParaRPr sz="3733" i="1" dirty="0">
              <a:solidFill>
                <a:schemeClr val="lt1"/>
              </a:solidFill>
              <a:latin typeface="Raleway"/>
              <a:ea typeface="Raleway"/>
              <a:cs typeface="Raleway"/>
              <a:sym typeface="Raleway"/>
            </a:endParaRPr>
          </a:p>
        </p:txBody>
      </p:sp>
      <p:sp>
        <p:nvSpPr>
          <p:cNvPr id="158" name="Google Shape;158;p27"/>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marL="11" indent="0">
              <a:lnSpc>
                <a:spcPct val="115000"/>
              </a:lnSpc>
              <a:spcAft>
                <a:spcPts val="600"/>
              </a:spcAft>
              <a:buClr>
                <a:schemeClr val="lt1"/>
              </a:buClr>
              <a:buSzPct val="100000"/>
              <a:buNone/>
            </a:pPr>
            <a:r>
              <a:rPr lang="en" dirty="0">
                <a:solidFill>
                  <a:schemeClr val="lt1"/>
                </a:solidFill>
              </a:rPr>
              <a:t>The </a:t>
            </a:r>
            <a:r>
              <a:rPr lang="en" dirty="0" err="1">
                <a:solidFill>
                  <a:schemeClr val="lt1"/>
                </a:solidFill>
              </a:rPr>
              <a:t>therape</a:t>
            </a:r>
            <a:r>
              <a:rPr lang="en-US" dirty="0">
                <a:solidFill>
                  <a:schemeClr val="lt1"/>
                </a:solidFill>
              </a:rPr>
              <a:t>u</a:t>
            </a:r>
            <a:r>
              <a:rPr lang="en" dirty="0">
                <a:solidFill>
                  <a:schemeClr val="lt1"/>
                </a:solidFill>
              </a:rPr>
              <a:t>tic effect of radiation has been shown to be related to </a:t>
            </a:r>
            <a:r>
              <a:rPr lang="en" b="1" dirty="0">
                <a:solidFill>
                  <a:srgbClr val="FFC000"/>
                </a:solidFill>
              </a:rPr>
              <a:t>tissue oxygenation</a:t>
            </a:r>
            <a:r>
              <a:rPr lang="en" dirty="0">
                <a:solidFill>
                  <a:srgbClr val="FFC000"/>
                </a:solidFill>
              </a:rPr>
              <a:t> </a:t>
            </a:r>
            <a:r>
              <a:rPr lang="en" dirty="0">
                <a:solidFill>
                  <a:schemeClr val="lt1"/>
                </a:solidFill>
              </a:rPr>
              <a:t>and the </a:t>
            </a:r>
            <a:r>
              <a:rPr lang="en" b="1" dirty="0">
                <a:solidFill>
                  <a:srgbClr val="92D050"/>
                </a:solidFill>
              </a:rPr>
              <a:t>proliferation rate</a:t>
            </a:r>
            <a:r>
              <a:rPr lang="en" dirty="0">
                <a:solidFill>
                  <a:srgbClr val="92D050"/>
                </a:solidFill>
              </a:rPr>
              <a:t> </a:t>
            </a:r>
            <a:r>
              <a:rPr lang="en" dirty="0">
                <a:solidFill>
                  <a:schemeClr val="lt1"/>
                </a:solidFill>
              </a:rPr>
              <a:t>of the cells. </a:t>
            </a:r>
            <a:endParaRPr lang="en" u="sng" dirty="0">
              <a:solidFill>
                <a:schemeClr val="lt1"/>
              </a:solidFill>
            </a:endParaRPr>
          </a:p>
          <a:p>
            <a:pPr indent="-457189">
              <a:lnSpc>
                <a:spcPct val="115000"/>
              </a:lnSpc>
              <a:spcBef>
                <a:spcPts val="0"/>
              </a:spcBef>
              <a:spcAft>
                <a:spcPts val="600"/>
              </a:spcAft>
              <a:buClr>
                <a:schemeClr val="lt1"/>
              </a:buClr>
              <a:buSzPct val="100000"/>
            </a:pPr>
            <a:endParaRPr lang="en" u="sng" dirty="0">
              <a:solidFill>
                <a:schemeClr val="lt1"/>
              </a:solidFill>
            </a:endParaRPr>
          </a:p>
          <a:p>
            <a:pPr indent="-457189">
              <a:lnSpc>
                <a:spcPct val="115000"/>
              </a:lnSpc>
              <a:spcBef>
                <a:spcPts val="0"/>
              </a:spcBef>
              <a:spcAft>
                <a:spcPts val="600"/>
              </a:spcAft>
              <a:buClr>
                <a:schemeClr val="lt1"/>
              </a:buClr>
              <a:buSzPct val="100000"/>
            </a:pPr>
            <a:r>
              <a:rPr lang="en" u="sng" dirty="0">
                <a:solidFill>
                  <a:schemeClr val="lt1"/>
                </a:solidFill>
              </a:rPr>
              <a:t>Problem: </a:t>
            </a:r>
            <a:endParaRPr u="sng" dirty="0">
              <a:solidFill>
                <a:schemeClr val="lt1"/>
              </a:solidFill>
            </a:endParaRPr>
          </a:p>
          <a:p>
            <a:pPr lvl="1" indent="-457189">
              <a:lnSpc>
                <a:spcPct val="115000"/>
              </a:lnSpc>
              <a:buClr>
                <a:schemeClr val="lt1"/>
              </a:buClr>
              <a:buSzPct val="100000"/>
            </a:pPr>
            <a:r>
              <a:rPr lang="en" dirty="0">
                <a:solidFill>
                  <a:schemeClr val="lt1"/>
                </a:solidFill>
              </a:rPr>
              <a:t>However, RT planning typically assumes </a:t>
            </a:r>
            <a:r>
              <a:rPr lang="en" b="1" dirty="0">
                <a:solidFill>
                  <a:schemeClr val="accent3">
                    <a:lumMod val="40000"/>
                    <a:lumOff val="60000"/>
                  </a:schemeClr>
                </a:solidFill>
              </a:rPr>
              <a:t>homogenous efficacy</a:t>
            </a:r>
            <a:r>
              <a:rPr lang="en" dirty="0">
                <a:solidFill>
                  <a:schemeClr val="lt1"/>
                </a:solidFill>
              </a:rPr>
              <a:t> across the tumor, which can lead to an</a:t>
            </a:r>
            <a:r>
              <a:rPr lang="en" dirty="0">
                <a:solidFill>
                  <a:schemeClr val="lt1"/>
                </a:solidFill>
                <a:latin typeface="Lato Black"/>
                <a:ea typeface="Lato Black"/>
                <a:cs typeface="Lato Black"/>
                <a:sym typeface="Lato Black"/>
              </a:rPr>
              <a:t> </a:t>
            </a:r>
            <a:r>
              <a:rPr lang="en" b="1" dirty="0">
                <a:solidFill>
                  <a:schemeClr val="lt1"/>
                </a:solidFill>
                <a:latin typeface="Lato Black"/>
                <a:ea typeface="Lato Black"/>
                <a:cs typeface="Lato Black"/>
                <a:sym typeface="Lato Black"/>
              </a:rPr>
              <a:t>overestimation of tumor cell death and control</a:t>
            </a:r>
            <a:r>
              <a:rPr lang="en" b="1" dirty="0">
                <a:solidFill>
                  <a:schemeClr val="lt1"/>
                </a:solidFill>
              </a:rPr>
              <a:t>. </a:t>
            </a:r>
          </a:p>
          <a:p>
            <a:pPr marL="761981" lvl="1" indent="0">
              <a:lnSpc>
                <a:spcPct val="115000"/>
              </a:lnSpc>
              <a:buClr>
                <a:schemeClr val="lt1"/>
              </a:buClr>
              <a:buSzPct val="100000"/>
              <a:buNone/>
            </a:pPr>
            <a:endParaRPr lang="en" dirty="0">
              <a:solidFill>
                <a:schemeClr val="lt1"/>
              </a:solidFill>
            </a:endParaRPr>
          </a:p>
          <a:p>
            <a:pPr indent="-457189">
              <a:lnSpc>
                <a:spcPct val="115000"/>
              </a:lnSpc>
              <a:spcAft>
                <a:spcPts val="600"/>
              </a:spcAft>
              <a:buClr>
                <a:schemeClr val="lt1"/>
              </a:buClr>
              <a:buSzPct val="100000"/>
            </a:pPr>
            <a:r>
              <a:rPr lang="en" u="sng" dirty="0">
                <a:solidFill>
                  <a:schemeClr val="lt1"/>
                </a:solidFill>
              </a:rPr>
              <a:t>Goal: </a:t>
            </a:r>
          </a:p>
          <a:p>
            <a:pPr lvl="1" indent="-457189">
              <a:lnSpc>
                <a:spcPct val="115000"/>
              </a:lnSpc>
              <a:buClr>
                <a:schemeClr val="lt1"/>
              </a:buClr>
              <a:buSzPct val="100000"/>
            </a:pPr>
            <a:r>
              <a:rPr lang="en" dirty="0">
                <a:solidFill>
                  <a:schemeClr val="lt1"/>
                </a:solidFill>
              </a:rPr>
              <a:t>We seek to quantify this overestimation by calculating the </a:t>
            </a:r>
            <a:r>
              <a:rPr lang="en" b="1" dirty="0">
                <a:solidFill>
                  <a:schemeClr val="lt1"/>
                </a:solidFill>
              </a:rPr>
              <a:t>local dose boost </a:t>
            </a:r>
            <a:r>
              <a:rPr lang="en" dirty="0">
                <a:solidFill>
                  <a:schemeClr val="lt1"/>
                </a:solidFill>
              </a:rPr>
              <a:t>required by non-homogeneous RT efficacy models to achieve </a:t>
            </a:r>
            <a:r>
              <a:rPr lang="en-US" dirty="0">
                <a:solidFill>
                  <a:schemeClr val="lt1"/>
                </a:solidFill>
              </a:rPr>
              <a:t>a predefined</a:t>
            </a:r>
            <a:r>
              <a:rPr lang="en-US" b="1" dirty="0">
                <a:solidFill>
                  <a:schemeClr val="lt1"/>
                </a:solidFill>
              </a:rPr>
              <a:t> target surviving fraction </a:t>
            </a:r>
            <a:r>
              <a:rPr lang="en-US" dirty="0">
                <a:solidFill>
                  <a:schemeClr val="lt1"/>
                </a:solidFill>
              </a:rPr>
              <a:t>(</a:t>
            </a:r>
            <a:r>
              <a:rPr lang="en-US" i="1" dirty="0" err="1">
                <a:solidFill>
                  <a:schemeClr val="lt1"/>
                </a:solidFill>
              </a:rPr>
              <a:t>SF</a:t>
            </a:r>
            <a:r>
              <a:rPr lang="en-US" i="1" baseline="-25000" dirty="0" err="1">
                <a:solidFill>
                  <a:schemeClr val="lt1"/>
                </a:solidFill>
              </a:rPr>
              <a:t>target</a:t>
            </a:r>
            <a:r>
              <a:rPr lang="en-US" dirty="0">
                <a:solidFill>
                  <a:schemeClr val="lt1"/>
                </a:solidFill>
              </a:rPr>
              <a:t>). </a:t>
            </a:r>
            <a:endParaRPr sz="2000" dirty="0">
              <a:solidFill>
                <a:schemeClr val="lt1"/>
              </a:solidFill>
            </a:endParaRPr>
          </a:p>
          <a:p>
            <a:pPr indent="0">
              <a:lnSpc>
                <a:spcPct val="115000"/>
              </a:lnSpc>
              <a:spcBef>
                <a:spcPts val="0"/>
              </a:spcBef>
              <a:buNone/>
            </a:pPr>
            <a:endParaRPr dirty="0">
              <a:solidFill>
                <a:schemeClr val="lt1"/>
              </a:solidFill>
            </a:endParaRPr>
          </a:p>
          <a:p>
            <a:pPr marL="0" indent="0">
              <a:buNone/>
            </a:pP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 name="Google Shape;164;p28"/>
              <p:cNvSpPr txBox="1"/>
              <p:nvPr/>
            </p:nvSpPr>
            <p:spPr>
              <a:xfrm>
                <a:off x="609600" y="1051601"/>
                <a:ext cx="10972800" cy="5020821"/>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Patients:</a:t>
                </a:r>
                <a:endParaRPr lang="en-US" sz="2400" i="1" kern="0" dirty="0">
                  <a:solidFill>
                    <a:schemeClr val="tx2">
                      <a:lumMod val="10000"/>
                    </a:schemeClr>
                  </a:solidFill>
                  <a:latin typeface="Lato" panose="020F0502020204030203" pitchFamily="34" charset="0"/>
                  <a:cs typeface="Arial"/>
                  <a:sym typeface="Arial"/>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9 patients with high-grade glioma; treated with standard of care concurrent adjuvant chemotherapy and radiotherapy </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Imaged at Baseline, 1-m, 3-m, and 5-m post-RT</a:t>
                </a:r>
              </a:p>
              <a:p>
                <a:pPr marL="1219170"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Model type:</a:t>
                </a:r>
                <a:r>
                  <a:rPr lang="en-US" sz="2400" kern="0" dirty="0">
                    <a:solidFill>
                      <a:schemeClr val="tx2">
                        <a:lumMod val="10000"/>
                      </a:schemeClr>
                    </a:solidFill>
                    <a:latin typeface="Lato"/>
                    <a:ea typeface="Lato"/>
                    <a:cs typeface="Lato"/>
                    <a:sym typeface="Lato"/>
                  </a:rPr>
                  <a:t> </a:t>
                </a:r>
                <a:endParaRPr lang="en-US" sz="2400" i="1" kern="0" dirty="0">
                  <a:solidFill>
                    <a:schemeClr val="tx2">
                      <a:lumMod val="10000"/>
                    </a:schemeClr>
                  </a:solidFill>
                  <a:latin typeface="Lato"/>
                  <a:ea typeface="Lato"/>
                  <a:cs typeface="Lato"/>
                  <a:sym typeface="Lato"/>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Two species (non-enhancing and enhancing regions)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Locally defined proliferation rates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Each model simulates </a:t>
                </a:r>
                <a14:m>
                  <m:oMath xmlns:m="http://schemas.openxmlformats.org/officeDocument/2006/math">
                    <m:r>
                      <a:rPr lang="en-US" sz="2400" i="1" kern="0">
                        <a:solidFill>
                          <a:schemeClr val="tx2">
                            <a:lumMod val="10000"/>
                          </a:schemeClr>
                        </a:solidFill>
                        <a:latin typeface="Cambria Math" panose="02040503050406030204" pitchFamily="18" charset="0"/>
                        <a:ea typeface="Lato"/>
                        <a:cs typeface="Lato"/>
                        <a:sym typeface="Lato"/>
                      </a:rPr>
                      <m:t>𝑆𝐹</m:t>
                    </m:r>
                    <m:r>
                      <a:rPr lang="en-US" sz="2400" i="1" kern="0">
                        <a:solidFill>
                          <a:schemeClr val="tx2">
                            <a:lumMod val="10000"/>
                          </a:schemeClr>
                        </a:solidFill>
                        <a:latin typeface="Cambria Math" panose="02040503050406030204" pitchFamily="18" charset="0"/>
                        <a:ea typeface="Lato"/>
                        <a:cs typeface="Lato"/>
                        <a:sym typeface="Lato"/>
                      </a:rPr>
                      <m:t>(</m:t>
                    </m:r>
                    <m:acc>
                      <m:accPr>
                        <m:chr m:val="̅"/>
                        <m:ctrlPr>
                          <a:rPr lang="ar-AE" sz="2400" i="1" kern="0">
                            <a:solidFill>
                              <a:schemeClr val="tx2">
                                <a:lumMod val="10000"/>
                              </a:schemeClr>
                            </a:solidFill>
                            <a:latin typeface="Cambria Math" panose="02040503050406030204" pitchFamily="18" charset="0"/>
                            <a:ea typeface="Lato"/>
                            <a:cs typeface="Lato"/>
                            <a:sym typeface="Lato"/>
                          </a:rPr>
                        </m:ctrlPr>
                      </m:accPr>
                      <m:e>
                        <m:r>
                          <a:rPr lang="ar-AE" sz="2400" i="1" kern="0">
                            <a:solidFill>
                              <a:schemeClr val="tx2">
                                <a:lumMod val="10000"/>
                              </a:schemeClr>
                            </a:solidFill>
                            <a:latin typeface="Cambria Math" panose="02040503050406030204" pitchFamily="18" charset="0"/>
                            <a:ea typeface="Lato"/>
                            <a:cs typeface="Lato"/>
                            <a:sym typeface="Lato"/>
                          </a:rPr>
                          <m:t>𝑥</m:t>
                        </m:r>
                      </m:e>
                    </m:acc>
                    <m:r>
                      <a:rPr lang="ar-AE" sz="2400" i="1" kern="0">
                        <a:solidFill>
                          <a:schemeClr val="tx2">
                            <a:lumMod val="10000"/>
                          </a:schemeClr>
                        </a:solidFill>
                        <a:latin typeface="Cambria Math" panose="02040503050406030204" pitchFamily="18" charset="0"/>
                        <a:ea typeface="Lato"/>
                        <a:cs typeface="Lato"/>
                        <a:sym typeface="Lato"/>
                      </a:rPr>
                      <m:t>)</m:t>
                    </m:r>
                  </m:oMath>
                </a14:m>
                <a:r>
                  <a:rPr lang="ar-AE" sz="2400"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differently</a:t>
                </a:r>
              </a:p>
              <a:p>
                <a:pPr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Calibration:</a:t>
                </a:r>
                <a:r>
                  <a:rPr lang="en-US" sz="2400" kern="0" dirty="0">
                    <a:solidFill>
                      <a:schemeClr val="tx2">
                        <a:lumMod val="10000"/>
                      </a:schemeClr>
                    </a:solidFill>
                    <a:latin typeface="Lato"/>
                    <a:ea typeface="Lato"/>
                    <a:cs typeface="Lato"/>
                    <a:sym typeface="Lato"/>
                  </a:rPr>
                  <a:t> Calibrated</a:t>
                </a:r>
                <a:r>
                  <a:rPr lang="en-US" sz="2400" b="1"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to all available time points </a:t>
                </a:r>
              </a:p>
            </p:txBody>
          </p:sp>
        </mc:Choice>
        <mc:Fallback xmlns="">
          <p:sp>
            <p:nvSpPr>
              <p:cNvPr id="164" name="Google Shape;164;p28"/>
              <p:cNvSpPr txBox="1">
                <a:spLocks noRot="1" noChangeAspect="1" noMove="1" noResize="1" noEditPoints="1" noAdjustHandles="1" noChangeArrowheads="1" noChangeShapeType="1" noTextEdit="1"/>
              </p:cNvSpPr>
              <p:nvPr/>
            </p:nvSpPr>
            <p:spPr>
              <a:xfrm>
                <a:off x="609600" y="1051601"/>
                <a:ext cx="10972800" cy="5020821"/>
              </a:xfrm>
              <a:prstGeom prst="rect">
                <a:avLst/>
              </a:prstGeom>
              <a:blipFill>
                <a:blip r:embed="rId3"/>
                <a:stretch>
                  <a:fillRect/>
                </a:stretch>
              </a:blipFill>
              <a:ln>
                <a:noFill/>
              </a:ln>
            </p:spPr>
            <p:txBody>
              <a:bodyPr/>
              <a:lstStyle/>
              <a:p>
                <a:r>
                  <a:rPr lang="en-US">
                    <a:noFill/>
                  </a:rPr>
                  <a:t> </a:t>
                </a:r>
              </a:p>
            </p:txBody>
          </p:sp>
        </mc:Fallback>
      </mc:AlternateContent>
      <p:sp>
        <p:nvSpPr>
          <p:cNvPr id="165" name="Google Shape;165;p28"/>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DC34734D-F9DA-2010-BA05-EC6D67F68C2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 Data summary</a:t>
            </a:r>
            <a:endParaRPr lang="en-US" sz="3733" i="1" kern="0" dirty="0">
              <a:solidFill>
                <a:srgbClr val="2185C5"/>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2" name="Rectangle 51">
            <a:extLst>
              <a:ext uri="{FF2B5EF4-FFF2-40B4-BE49-F238E27FC236}">
                <a16:creationId xmlns:a16="http://schemas.microsoft.com/office/drawing/2014/main" id="{E27D5FCF-4D0D-0094-7FD4-797356011DE4}"/>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49" name="Group 48">
            <a:extLst>
              <a:ext uri="{FF2B5EF4-FFF2-40B4-BE49-F238E27FC236}">
                <a16:creationId xmlns:a16="http://schemas.microsoft.com/office/drawing/2014/main" id="{B0DD0D2D-8916-72C8-BFBC-C572CD5E5C0A}"/>
              </a:ext>
            </a:extLst>
          </p:cNvPr>
          <p:cNvGrpSpPr/>
          <p:nvPr/>
        </p:nvGrpSpPr>
        <p:grpSpPr>
          <a:xfrm>
            <a:off x="2616493" y="3713849"/>
            <a:ext cx="8442520" cy="2753708"/>
            <a:chOff x="1223468" y="2868514"/>
            <a:chExt cx="6331890" cy="2065281"/>
          </a:xfrm>
        </p:grpSpPr>
        <p:pic>
          <p:nvPicPr>
            <p:cNvPr id="3" name="Picture 2">
              <a:extLst>
                <a:ext uri="{FF2B5EF4-FFF2-40B4-BE49-F238E27FC236}">
                  <a16:creationId xmlns:a16="http://schemas.microsoft.com/office/drawing/2014/main" id="{163C2DC4-3785-7483-0D1E-FE3384FFAB7B}"/>
                </a:ext>
              </a:extLst>
            </p:cNvPr>
            <p:cNvPicPr>
              <a:picLocks noChangeAspect="1"/>
            </p:cNvPicPr>
            <p:nvPr/>
          </p:nvPicPr>
          <p:blipFill>
            <a:blip r:embed="rId3"/>
            <a:srcRect l="27856" t="7541" r="24519" b="10889"/>
            <a:stretch/>
          </p:blipFill>
          <p:spPr>
            <a:xfrm>
              <a:off x="6198297" y="2931897"/>
              <a:ext cx="728153" cy="935365"/>
            </a:xfrm>
            <a:prstGeom prst="rect">
              <a:avLst/>
            </a:prstGeom>
          </p:spPr>
        </p:pic>
        <p:pic>
          <p:nvPicPr>
            <p:cNvPr id="4" name="Picture 3">
              <a:extLst>
                <a:ext uri="{FF2B5EF4-FFF2-40B4-BE49-F238E27FC236}">
                  <a16:creationId xmlns:a16="http://schemas.microsoft.com/office/drawing/2014/main" id="{87F4EB05-8909-F6C6-7FB2-1B091DD0D9F4}"/>
                </a:ext>
              </a:extLst>
            </p:cNvPr>
            <p:cNvPicPr>
              <a:picLocks noChangeAspect="1"/>
            </p:cNvPicPr>
            <p:nvPr/>
          </p:nvPicPr>
          <p:blipFill>
            <a:blip r:embed="rId4"/>
            <a:srcRect l="28217" t="7280" r="24500" b="10926"/>
            <a:stretch/>
          </p:blipFill>
          <p:spPr>
            <a:xfrm>
              <a:off x="4073110" y="2930380"/>
              <a:ext cx="726767" cy="942914"/>
            </a:xfrm>
            <a:prstGeom prst="rect">
              <a:avLst/>
            </a:prstGeom>
          </p:spPr>
        </p:pic>
        <p:pic>
          <p:nvPicPr>
            <p:cNvPr id="5" name="Picture 4">
              <a:extLst>
                <a:ext uri="{FF2B5EF4-FFF2-40B4-BE49-F238E27FC236}">
                  <a16:creationId xmlns:a16="http://schemas.microsoft.com/office/drawing/2014/main" id="{C05FEDE6-DE83-4368-3E21-1140138BA9DC}"/>
                </a:ext>
              </a:extLst>
            </p:cNvPr>
            <p:cNvPicPr>
              <a:picLocks noChangeAspect="1"/>
            </p:cNvPicPr>
            <p:nvPr/>
          </p:nvPicPr>
          <p:blipFill>
            <a:blip r:embed="rId5"/>
            <a:srcRect l="27832" t="7578" r="24779" b="10725"/>
            <a:stretch/>
          </p:blipFill>
          <p:spPr>
            <a:xfrm>
              <a:off x="2077140" y="2929284"/>
              <a:ext cx="733092" cy="947888"/>
            </a:xfrm>
            <a:prstGeom prst="rect">
              <a:avLst/>
            </a:prstGeom>
          </p:spPr>
        </p:pic>
        <p:sp>
          <p:nvSpPr>
            <p:cNvPr id="6" name="TextBox 5">
              <a:extLst>
                <a:ext uri="{FF2B5EF4-FFF2-40B4-BE49-F238E27FC236}">
                  <a16:creationId xmlns:a16="http://schemas.microsoft.com/office/drawing/2014/main" id="{14CD300F-6A09-6450-9840-0E60063A9C91}"/>
                </a:ext>
              </a:extLst>
            </p:cNvPr>
            <p:cNvSpPr txBox="1"/>
            <p:nvPr/>
          </p:nvSpPr>
          <p:spPr>
            <a:xfrm>
              <a:off x="2192595" y="389369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466AA15A-18C2-BEA4-E9D5-39D3E7602176}"/>
                </a:ext>
              </a:extLst>
            </p:cNvPr>
            <p:cNvSpPr txBox="1"/>
            <p:nvPr/>
          </p:nvSpPr>
          <p:spPr>
            <a:xfrm rot="16200000">
              <a:off x="318043" y="378960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B03461C5-D010-BB90-71A2-D2BE5AB17B0D}"/>
                </a:ext>
              </a:extLst>
            </p:cNvPr>
            <p:cNvSpPr txBox="1"/>
            <p:nvPr/>
          </p:nvSpPr>
          <p:spPr>
            <a:xfrm>
              <a:off x="2019563" y="2940385"/>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126F3B64-68D8-ED90-2BA9-27C5A17F5557}"/>
                </a:ext>
              </a:extLst>
            </p:cNvPr>
            <p:cNvSpPr txBox="1"/>
            <p:nvPr/>
          </p:nvSpPr>
          <p:spPr>
            <a:xfrm>
              <a:off x="6161045" y="2923173"/>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4C0B07-750F-BC60-5EFD-FC341C07697D}"/>
                </a:ext>
              </a:extLst>
            </p:cNvPr>
            <p:cNvSpPr txBox="1"/>
            <p:nvPr/>
          </p:nvSpPr>
          <p:spPr>
            <a:xfrm rot="16200000">
              <a:off x="1366568" y="330900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35C9A92D-BD23-771B-90F8-2988EA94AFC1}"/>
                </a:ext>
              </a:extLst>
            </p:cNvPr>
            <p:cNvSpPr/>
            <p:nvPr/>
          </p:nvSpPr>
          <p:spPr>
            <a:xfrm>
              <a:off x="1979537" y="4128213"/>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B500EC-BC95-0665-81D8-20FE4E73981A}"/>
                    </a:ext>
                  </a:extLst>
                </p:cNvPr>
                <p:cNvSpPr txBox="1"/>
                <p:nvPr/>
              </p:nvSpPr>
              <p:spPr>
                <a:xfrm>
                  <a:off x="1978392" y="4229054"/>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C7B500EC-BC95-0665-81D8-20FE4E73981A}"/>
                    </a:ext>
                  </a:extLst>
                </p:cNvPr>
                <p:cNvSpPr txBox="1">
                  <a:spLocks noRot="1" noChangeAspect="1" noMove="1" noResize="1" noEditPoints="1" noAdjustHandles="1" noChangeArrowheads="1" noChangeShapeType="1" noTextEdit="1"/>
                </p:cNvSpPr>
                <p:nvPr/>
              </p:nvSpPr>
              <p:spPr>
                <a:xfrm>
                  <a:off x="1978392" y="4229054"/>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9CE12-D3CF-42DB-1271-C5357B09486A}"/>
                    </a:ext>
                  </a:extLst>
                </p:cNvPr>
                <p:cNvSpPr txBox="1"/>
                <p:nvPr/>
              </p:nvSpPr>
              <p:spPr>
                <a:xfrm>
                  <a:off x="2285958" y="4335198"/>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FC49CE12-D3CF-42DB-1271-C5357B09486A}"/>
                    </a:ext>
                  </a:extLst>
                </p:cNvPr>
                <p:cNvSpPr txBox="1">
                  <a:spLocks noRot="1" noChangeAspect="1" noMove="1" noResize="1" noEditPoints="1" noAdjustHandles="1" noChangeArrowheads="1" noChangeShapeType="1" noTextEdit="1"/>
                </p:cNvSpPr>
                <p:nvPr/>
              </p:nvSpPr>
              <p:spPr>
                <a:xfrm>
                  <a:off x="2285958" y="4335198"/>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086C4-43E0-9899-D450-CE09CC19C224}"/>
                    </a:ext>
                  </a:extLst>
                </p:cNvPr>
                <p:cNvSpPr txBox="1"/>
                <p:nvPr/>
              </p:nvSpPr>
              <p:spPr>
                <a:xfrm>
                  <a:off x="4084010" y="4257236"/>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65F086C4-43E0-9899-D450-CE09CC19C224}"/>
                    </a:ext>
                  </a:extLst>
                </p:cNvPr>
                <p:cNvSpPr txBox="1">
                  <a:spLocks noRot="1" noChangeAspect="1" noMove="1" noResize="1" noEditPoints="1" noAdjustHandles="1" noChangeArrowheads="1" noChangeShapeType="1" noTextEdit="1"/>
                </p:cNvSpPr>
                <p:nvPr/>
              </p:nvSpPr>
              <p:spPr>
                <a:xfrm>
                  <a:off x="4084010" y="4257236"/>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6BFAD4-6F04-7557-3D05-0BD07E78A06D}"/>
                    </a:ext>
                  </a:extLst>
                </p:cNvPr>
                <p:cNvSpPr txBox="1"/>
                <p:nvPr/>
              </p:nvSpPr>
              <p:spPr>
                <a:xfrm>
                  <a:off x="4084010" y="4453560"/>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06BFAD4-6F04-7557-3D05-0BD07E78A06D}"/>
                    </a:ext>
                  </a:extLst>
                </p:cNvPr>
                <p:cNvSpPr txBox="1">
                  <a:spLocks noRot="1" noChangeAspect="1" noMove="1" noResize="1" noEditPoints="1" noAdjustHandles="1" noChangeArrowheads="1" noChangeShapeType="1" noTextEdit="1"/>
                </p:cNvSpPr>
                <p:nvPr/>
              </p:nvSpPr>
              <p:spPr>
                <a:xfrm>
                  <a:off x="4084010" y="4453560"/>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787F0D-10C8-0570-1C14-837F58AE4588}"/>
                    </a:ext>
                  </a:extLst>
                </p:cNvPr>
                <p:cNvSpPr txBox="1"/>
                <p:nvPr/>
              </p:nvSpPr>
              <p:spPr>
                <a:xfrm>
                  <a:off x="6257752" y="4257622"/>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30787F0D-10C8-0570-1C14-837F58AE4588}"/>
                    </a:ext>
                  </a:extLst>
                </p:cNvPr>
                <p:cNvSpPr txBox="1">
                  <a:spLocks noRot="1" noChangeAspect="1" noMove="1" noResize="1" noEditPoints="1" noAdjustHandles="1" noChangeArrowheads="1" noChangeShapeType="1" noTextEdit="1"/>
                </p:cNvSpPr>
                <p:nvPr/>
              </p:nvSpPr>
              <p:spPr>
                <a:xfrm>
                  <a:off x="6257752" y="4257622"/>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A06157-AAF3-3947-B925-2D1B861D742C}"/>
                    </a:ext>
                  </a:extLst>
                </p:cNvPr>
                <p:cNvSpPr txBox="1"/>
                <p:nvPr/>
              </p:nvSpPr>
              <p:spPr>
                <a:xfrm>
                  <a:off x="6257752" y="4453388"/>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81A06157-AAF3-3947-B925-2D1B861D742C}"/>
                    </a:ext>
                  </a:extLst>
                </p:cNvPr>
                <p:cNvSpPr txBox="1">
                  <a:spLocks noRot="1" noChangeAspect="1" noMove="1" noResize="1" noEditPoints="1" noAdjustHandles="1" noChangeArrowheads="1" noChangeShapeType="1" noTextEdit="1"/>
                </p:cNvSpPr>
                <p:nvPr/>
              </p:nvSpPr>
              <p:spPr>
                <a:xfrm>
                  <a:off x="6257752" y="4453388"/>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718EB6-DA85-8583-88D6-805A253B9099}"/>
                </a:ext>
              </a:extLst>
            </p:cNvPr>
            <p:cNvCxnSpPr>
              <a:cxnSpLocks/>
              <a:stCxn id="12" idx="6"/>
              <a:endCxn id="39" idx="2"/>
            </p:cNvCxnSpPr>
            <p:nvPr/>
          </p:nvCxnSpPr>
          <p:spPr>
            <a:xfrm>
              <a:off x="2711057" y="4493973"/>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19C3E2-D8A8-4E57-A777-60287C52EF8E}"/>
                </a:ext>
              </a:extLst>
            </p:cNvPr>
            <p:cNvCxnSpPr>
              <a:cxnSpLocks/>
              <a:stCxn id="39" idx="6"/>
              <a:endCxn id="40" idx="2"/>
            </p:cNvCxnSpPr>
            <p:nvPr/>
          </p:nvCxnSpPr>
          <p:spPr>
            <a:xfrm flipV="1">
              <a:off x="4864888" y="4485481"/>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D77E26-3E9A-3838-46FB-F70D6AA9B1B8}"/>
                </a:ext>
              </a:extLst>
            </p:cNvPr>
            <p:cNvCxnSpPr>
              <a:cxnSpLocks/>
            </p:cNvCxnSpPr>
            <p:nvPr/>
          </p:nvCxnSpPr>
          <p:spPr>
            <a:xfrm>
              <a:off x="2437866" y="3913055"/>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75011FB-5DC7-BB6D-EF9A-F577F5863811}"/>
                </a:ext>
              </a:extLst>
            </p:cNvPr>
            <p:cNvSpPr txBox="1"/>
            <p:nvPr/>
          </p:nvSpPr>
          <p:spPr>
            <a:xfrm>
              <a:off x="2695727" y="3852580"/>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1B728B22-D5A3-8E8E-2DEA-6B4E62D65B4B}"/>
                </a:ext>
              </a:extLst>
            </p:cNvPr>
            <p:cNvCxnSpPr>
              <a:cxnSpLocks/>
            </p:cNvCxnSpPr>
            <p:nvPr/>
          </p:nvCxnSpPr>
          <p:spPr>
            <a:xfrm flipH="1">
              <a:off x="2604599" y="4085518"/>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291FD10-1063-5797-E405-41BA0E19CBA9}"/>
                </a:ext>
              </a:extLst>
            </p:cNvPr>
            <p:cNvSpPr txBox="1"/>
            <p:nvPr/>
          </p:nvSpPr>
          <p:spPr>
            <a:xfrm>
              <a:off x="4026477" y="2922644"/>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9C04EE7E-1072-671B-A64D-95BAFE1BEE28}"/>
                </a:ext>
              </a:extLst>
            </p:cNvPr>
            <p:cNvCxnSpPr>
              <a:cxnSpLocks/>
            </p:cNvCxnSpPr>
            <p:nvPr/>
          </p:nvCxnSpPr>
          <p:spPr>
            <a:xfrm>
              <a:off x="2867809" y="3451559"/>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349DA13-AF50-8813-7D4E-7CF8183631F7}"/>
                </a:ext>
              </a:extLst>
            </p:cNvPr>
            <p:cNvCxnSpPr>
              <a:cxnSpLocks/>
            </p:cNvCxnSpPr>
            <p:nvPr/>
          </p:nvCxnSpPr>
          <p:spPr>
            <a:xfrm>
              <a:off x="4956811" y="3473669"/>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5E21F-7DD2-F6C4-78D2-7229D8C2DA7C}"/>
                    </a:ext>
                  </a:extLst>
                </p:cNvPr>
                <p:cNvSpPr txBox="1"/>
                <p:nvPr/>
              </p:nvSpPr>
              <p:spPr>
                <a:xfrm>
                  <a:off x="2676283" y="4519160"/>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4945E21F-7DD2-F6C4-78D2-7229D8C2DA7C}"/>
                    </a:ext>
                  </a:extLst>
                </p:cNvPr>
                <p:cNvSpPr txBox="1">
                  <a:spLocks noRot="1" noChangeAspect="1" noMove="1" noResize="1" noEditPoints="1" noAdjustHandles="1" noChangeArrowheads="1" noChangeShapeType="1" noTextEdit="1"/>
                </p:cNvSpPr>
                <p:nvPr/>
              </p:nvSpPr>
              <p:spPr>
                <a:xfrm>
                  <a:off x="2676283" y="4519160"/>
                  <a:ext cx="1539506" cy="238575"/>
                </a:xfrm>
                <a:prstGeom prst="rect">
                  <a:avLst/>
                </a:prstGeom>
                <a:blipFill>
                  <a:blip r:embed="rId12"/>
                  <a:stretch>
                    <a:fillRect l="-1227"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882147-AAE5-6139-34D8-6940ED32CFB6}"/>
                    </a:ext>
                  </a:extLst>
                </p:cNvPr>
                <p:cNvSpPr txBox="1"/>
                <p:nvPr/>
              </p:nvSpPr>
              <p:spPr>
                <a:xfrm>
                  <a:off x="4786091" y="4513855"/>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44882147-AAE5-6139-34D8-6940ED32CFB6}"/>
                    </a:ext>
                  </a:extLst>
                </p:cNvPr>
                <p:cNvSpPr txBox="1">
                  <a:spLocks noRot="1" noChangeAspect="1" noMove="1" noResize="1" noEditPoints="1" noAdjustHandles="1" noChangeArrowheads="1" noChangeShapeType="1" noTextEdit="1"/>
                </p:cNvSpPr>
                <p:nvPr/>
              </p:nvSpPr>
              <p:spPr>
                <a:xfrm>
                  <a:off x="4786091" y="4513855"/>
                  <a:ext cx="1608664" cy="238575"/>
                </a:xfrm>
                <a:prstGeom prst="rect">
                  <a:avLst/>
                </a:prstGeom>
                <a:blipFill>
                  <a:blip r:embed="rId13"/>
                  <a:stretch>
                    <a:fillRect t="-3846" b="-1538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765699C-2BA4-E829-2B9B-BB97AA9982AA}"/>
                </a:ext>
              </a:extLst>
            </p:cNvPr>
            <p:cNvSpPr txBox="1"/>
            <p:nvPr/>
          </p:nvSpPr>
          <p:spPr>
            <a:xfrm>
              <a:off x="4767485" y="3869421"/>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8FD746F0-4D08-1044-C7D4-64E688910012}"/>
                </a:ext>
              </a:extLst>
            </p:cNvPr>
            <p:cNvCxnSpPr>
              <a:cxnSpLocks/>
            </p:cNvCxnSpPr>
            <p:nvPr/>
          </p:nvCxnSpPr>
          <p:spPr>
            <a:xfrm flipH="1">
              <a:off x="6120938" y="3947958"/>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A8DD423-A3BF-124B-B0C2-69EF32230A14}"/>
                </a:ext>
              </a:extLst>
            </p:cNvPr>
            <p:cNvCxnSpPr>
              <a:cxnSpLocks/>
            </p:cNvCxnSpPr>
            <p:nvPr/>
          </p:nvCxnSpPr>
          <p:spPr>
            <a:xfrm flipH="1" flipV="1">
              <a:off x="6155822" y="4150415"/>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73F71E-092B-1FC0-94B4-30753C82589F}"/>
                </a:ext>
              </a:extLst>
            </p:cNvPr>
            <p:cNvCxnSpPr>
              <a:cxnSpLocks/>
            </p:cNvCxnSpPr>
            <p:nvPr/>
          </p:nvCxnSpPr>
          <p:spPr>
            <a:xfrm>
              <a:off x="4590796" y="3930990"/>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4E86AF0-6B3D-E514-F555-11E5286EBFC1}"/>
                </a:ext>
              </a:extLst>
            </p:cNvPr>
            <p:cNvSpPr txBox="1"/>
            <p:nvPr/>
          </p:nvSpPr>
          <p:spPr>
            <a:xfrm>
              <a:off x="5056187" y="3720297"/>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F0378DCC-152C-4252-47DD-5D1D295D5BD5}"/>
                </a:ext>
              </a:extLst>
            </p:cNvPr>
            <p:cNvCxnSpPr>
              <a:cxnSpLocks/>
            </p:cNvCxnSpPr>
            <p:nvPr/>
          </p:nvCxnSpPr>
          <p:spPr>
            <a:xfrm flipV="1">
              <a:off x="4726400" y="4113346"/>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0A7E567-961C-0E19-C044-AEC64B491239}"/>
                </a:ext>
              </a:extLst>
            </p:cNvPr>
            <p:cNvSpPr/>
            <p:nvPr/>
          </p:nvSpPr>
          <p:spPr>
            <a:xfrm>
              <a:off x="4102847" y="4131007"/>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726CBAD-1068-9CD1-1D6A-96F220B926EE}"/>
                </a:ext>
              </a:extLst>
            </p:cNvPr>
            <p:cNvSpPr/>
            <p:nvPr/>
          </p:nvSpPr>
          <p:spPr>
            <a:xfrm>
              <a:off x="6277489" y="4111376"/>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AFA0CCB2-5A09-B701-E76B-CE6275103BD7}"/>
                </a:ext>
              </a:extLst>
            </p:cNvPr>
            <p:cNvSpPr/>
            <p:nvPr/>
          </p:nvSpPr>
          <p:spPr>
            <a:xfrm>
              <a:off x="1223468" y="2868514"/>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07B553C4-AB80-6943-4CD4-C2E990ACA34E}"/>
              </a:ext>
            </a:extLst>
          </p:cNvPr>
          <p:cNvCxnSpPr>
            <a:cxnSpLocks/>
          </p:cNvCxnSpPr>
          <p:nvPr/>
        </p:nvCxnSpPr>
        <p:spPr>
          <a:xfrm>
            <a:off x="6884093" y="3186666"/>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3D8DFC84-FB2F-20D3-99E9-696E8B76EBE1}"/>
              </a:ext>
            </a:extLst>
          </p:cNvPr>
          <p:cNvGrpSpPr/>
          <p:nvPr/>
        </p:nvGrpSpPr>
        <p:grpSpPr>
          <a:xfrm>
            <a:off x="2666029" y="273465"/>
            <a:ext cx="8343447" cy="2808099"/>
            <a:chOff x="1297766" y="288226"/>
            <a:chExt cx="6257585" cy="2106074"/>
          </a:xfrm>
        </p:grpSpPr>
        <p:pic>
          <p:nvPicPr>
            <p:cNvPr id="170" name="Google Shape;170;p29"/>
            <p:cNvPicPr preferRelativeResize="0"/>
            <p:nvPr/>
          </p:nvPicPr>
          <p:blipFill>
            <a:blip r:embed="rId14">
              <a:alphaModFix/>
            </a:blip>
            <a:srcRect l="1761" t="11968" r="1391" b="5091"/>
            <a:stretch/>
          </p:blipFill>
          <p:spPr>
            <a:xfrm>
              <a:off x="1931930" y="325859"/>
              <a:ext cx="4799585" cy="2029877"/>
            </a:xfrm>
            <a:prstGeom prst="rect">
              <a:avLst/>
            </a:prstGeom>
            <a:noFill/>
            <a:ln>
              <a:noFill/>
            </a:ln>
          </p:spPr>
        </p:pic>
        <p:pic>
          <p:nvPicPr>
            <p:cNvPr id="35" name="Picture 2">
              <a:extLst>
                <a:ext uri="{FF2B5EF4-FFF2-40B4-BE49-F238E27FC236}">
                  <a16:creationId xmlns:a16="http://schemas.microsoft.com/office/drawing/2014/main" id="{B59F3081-3318-2F88-94F1-041006DE013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7008399" y="566960"/>
              <a:ext cx="115698" cy="15382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AF0ACF9-5F1B-9CD4-A8A8-F4CE34809715}"/>
                </a:ext>
              </a:extLst>
            </p:cNvPr>
            <p:cNvSpPr txBox="1"/>
            <p:nvPr/>
          </p:nvSpPr>
          <p:spPr>
            <a:xfrm>
              <a:off x="6705910" y="2088729"/>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7" name="TextBox 36">
              <a:extLst>
                <a:ext uri="{FF2B5EF4-FFF2-40B4-BE49-F238E27FC236}">
                  <a16:creationId xmlns:a16="http://schemas.microsoft.com/office/drawing/2014/main" id="{AC9DBBAF-4FA5-235C-41A7-9193087B0CA0}"/>
                </a:ext>
              </a:extLst>
            </p:cNvPr>
            <p:cNvSpPr txBox="1"/>
            <p:nvPr/>
          </p:nvSpPr>
          <p:spPr>
            <a:xfrm>
              <a:off x="6772227" y="337985"/>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F4D46172-2F8B-CC3A-5E1D-29643907C387}"/>
                </a:ext>
              </a:extLst>
            </p:cNvPr>
            <p:cNvSpPr txBox="1"/>
            <p:nvPr/>
          </p:nvSpPr>
          <p:spPr>
            <a:xfrm rot="16200000">
              <a:off x="6219161" y="1239105"/>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6" name="Rectangle 45">
              <a:extLst>
                <a:ext uri="{FF2B5EF4-FFF2-40B4-BE49-F238E27FC236}">
                  <a16:creationId xmlns:a16="http://schemas.microsoft.com/office/drawing/2014/main" id="{CAD53ABC-8CD9-2C4D-458A-B709AF77009F}"/>
                </a:ext>
              </a:extLst>
            </p:cNvPr>
            <p:cNvSpPr/>
            <p:nvPr/>
          </p:nvSpPr>
          <p:spPr>
            <a:xfrm>
              <a:off x="1297766" y="288226"/>
              <a:ext cx="6257585" cy="208775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47" name="TextBox 46">
              <a:extLst>
                <a:ext uri="{FF2B5EF4-FFF2-40B4-BE49-F238E27FC236}">
                  <a16:creationId xmlns:a16="http://schemas.microsoft.com/office/drawing/2014/main" id="{0132A265-DA11-37BB-4B6B-00F811FBFE5F}"/>
                </a:ext>
              </a:extLst>
            </p:cNvPr>
            <p:cNvSpPr txBox="1"/>
            <p:nvPr/>
          </p:nvSpPr>
          <p:spPr>
            <a:xfrm rot="16200000">
              <a:off x="392851" y="121528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Image processing</a:t>
              </a:r>
            </a:p>
          </p:txBody>
        </p:sp>
      </p:grpSp>
      <p:sp>
        <p:nvSpPr>
          <p:cNvPr id="50" name="TextBox 49">
            <a:extLst>
              <a:ext uri="{FF2B5EF4-FFF2-40B4-BE49-F238E27FC236}">
                <a16:creationId xmlns:a16="http://schemas.microsoft.com/office/drawing/2014/main" id="{A8CC91E2-B0CB-50C9-DCBE-22A5A659887D}"/>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E648DA0-5A1E-BACC-F714-EB30FB17DD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F5BB2DF-1746-C6D1-2F7C-27B43B425A8F}"/>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EA74CFBE-2B08-020D-4ED9-6974A53CE8C4}"/>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541E166F-A67F-6BB7-F9E4-AAFEBBF3911F}"/>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59DD25E0-7899-CC41-F35A-7D72631AC724}"/>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AFDA287-10A0-13C6-2332-B67246BAEF27}"/>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73699206-F5F6-1566-D7D6-11A47151472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C3BBD447-978A-A32F-7B26-42DA2E921D3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E83DB7CB-8A36-F0C7-6C0A-E69CE23A44AE}"/>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459E0CFD-8677-D559-A834-FE7E28EE1B08}"/>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972883F4-F840-BC6D-CF41-BD38DCA4B3A8}"/>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D6E60F1-D6C7-C881-766E-CEC644B13559}"/>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CB40A2-005B-EB32-DBE1-C3EC97326B19}"/>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71CB40A2-005B-EB32-DBE1-C3EC97326B19}"/>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378BC3-7C55-A3E0-FEDB-A48813CDCA22}"/>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AD378BC3-7C55-A3E0-FEDB-A48813CDCA22}"/>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DD3FD-663E-475B-636D-4F104A943309}"/>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349DD3FD-663E-475B-636D-4F104A943309}"/>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AA1B3D-C623-A696-C833-68B715370EA9}"/>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79AA1B3D-C623-A696-C833-68B715370EA9}"/>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008FB9-4DD5-4EB7-3DEC-9D41A960334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0F008FB9-4DD5-4EB7-3DEC-9D41A960334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9FEBCE-2C1B-CAD3-CA3D-40B1997AF47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529FEBCE-2C1B-CAD3-CA3D-40B1997AF47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18287F1-F790-16CD-7830-A0E787E1329E}"/>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421DBA-A1BB-4DB4-1856-9C0C940ECD77}"/>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CEBCD63-96E2-DC61-DD96-ECE1BB889F23}"/>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90565C-30DA-D609-2C5D-2B4B5242B4AA}"/>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66EDBE25-74D8-7B7F-0281-61657E10C03D}"/>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1F49BE-67D0-36F3-4036-E545DC6476F9}"/>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AEEC41BF-A973-FE9D-F5EA-73B91DBD6BFC}"/>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942F31-DDF0-0FC7-D08B-FF4FFEBF9229}"/>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BBE678-5F5D-6B13-24AC-459C0B40021A}"/>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3BBE678-5F5D-6B13-24AC-459C0B40021A}"/>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5DACC6-2AFD-FB58-430E-45A76C8FB54E}"/>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B55DACC6-2AFD-FB58-430E-45A76C8FB54E}"/>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0BFA79-237B-8DE2-0CC3-3F3CD355E670}"/>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B63C1C2C-74F0-9DC7-B031-608C098EDDB8}"/>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7F772D-E400-8E90-C523-38A53DEEFFAC}"/>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A8794EF-DD9A-15A7-4FE4-DC4D2A6DB3C5}"/>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BB62C75-07BC-AB20-BA16-DA07FF6A6A5E}"/>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572D2C68-E703-DD5F-00A8-5BA9C49FEB26}"/>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1F050F1-C056-5DEE-5F46-FEE4EFFB3559}"/>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B82A51E-7E0B-2427-F845-327CECEE03B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6584126-F9E5-DCB3-B877-44D11202F7E4}"/>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D219CB67-78CE-BEFE-C192-1BB9D7E0AB34}"/>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F209592-F967-FD8C-7E43-5E27827EE2A9}"/>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488D65DD-D938-48E6-9D48-5EDA552FBFDD}"/>
              </a:ext>
            </a:extLst>
          </p:cNvPr>
          <p:cNvGrpSpPr/>
          <p:nvPr/>
        </p:nvGrpSpPr>
        <p:grpSpPr>
          <a:xfrm>
            <a:off x="2662833" y="3692846"/>
            <a:ext cx="8470787" cy="2844432"/>
            <a:chOff x="1997125" y="2769634"/>
            <a:chExt cx="6353090" cy="2133324"/>
          </a:xfrm>
        </p:grpSpPr>
        <p:pic>
          <p:nvPicPr>
            <p:cNvPr id="2" name="Picture 1">
              <a:extLst>
                <a:ext uri="{FF2B5EF4-FFF2-40B4-BE49-F238E27FC236}">
                  <a16:creationId xmlns:a16="http://schemas.microsoft.com/office/drawing/2014/main" id="{FA56BDE4-F01B-72C0-A47B-2B3E041DDA0A}"/>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8AD49DC7-2E3B-48A6-F0C7-479A7E1F8FAC}"/>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673D3B94-7FDB-5CD1-A7A4-F0B1195FF5EF}"/>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24F6A201-FE42-C782-03FD-8E1AD4E507A8}"/>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B4A0DABA-9F18-D374-3FAF-82D0BDC4EFE9}"/>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4C21473D-B7D1-D005-F8C9-DD323E0BA9F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9F670EAA-F859-8472-937B-5E8B0D988794}"/>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CCD29340-7B29-9ED2-1951-318FE5BEEAF8}"/>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C7CDF035-091F-787D-D82A-F1546F043D2C}"/>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BEDBCD2D-EC4E-BACD-E717-44B73C6AD91D}"/>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E8C3E420-0E9F-1474-3DD7-093BDF69571D}"/>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9A18CB7C-8B8F-E45C-DCD7-3F1C44760481}"/>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9E5C0A47-EACE-9FE8-E484-10C804D080AB}"/>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87138CD3-57FF-3923-18C9-CAE3E9C03AA0}"/>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AA317330-2EED-3C93-B62C-0350DF030C23}"/>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6F85958-1E1A-E36E-E25E-F0B0BD052665}"/>
                </a:ext>
              </a:extLst>
            </p:cNvPr>
            <p:cNvSpPr/>
            <p:nvPr/>
          </p:nvSpPr>
          <p:spPr>
            <a:xfrm>
              <a:off x="6653564" y="3097568"/>
              <a:ext cx="1608664" cy="1317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D58C2B3B-A806-0B46-EA22-63B4AEFF863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21BB372-A0EB-B48D-4B6D-9480FF6B5F42}"/>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64E7CE79-9369-935A-80C2-D30D515A8403}"/>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B82085C3-305A-7981-67AD-747BE3D2F748}"/>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FE3791D4-4606-7313-FFA6-334FFF8FCCF8}"/>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9551514-8FFB-818A-D08C-2F897E84ADF0}"/>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40160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EC7FF282-5EFC-7ACA-3687-09DD58E905EE}"/>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FB65DB4-ACA3-587C-964B-7801307906D2}"/>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Loaded patient dataset (Ex5_patient.mat).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mechanics matrices (mech_matrix_build_2D, </a:t>
            </a:r>
            <a:r>
              <a:rPr lang="en-US" sz="2400" kern="0" dirty="0" err="1">
                <a:solidFill>
                  <a:schemeClr val="tx2">
                    <a:lumMod val="10000"/>
                  </a:schemeClr>
                </a:solidFill>
                <a:latin typeface="Lato"/>
                <a:ea typeface="Lato"/>
                <a:cs typeface="Lato"/>
                <a:sym typeface="Lato"/>
              </a:rPr>
              <a:t>grad_matrix</a:t>
            </a:r>
            <a:r>
              <a:rPr lang="en-US" sz="2400" kern="0" dirty="0">
                <a:solidFill>
                  <a:schemeClr val="tx2">
                    <a:lumMod val="10000"/>
                  </a:schemeClr>
                </a:solidFill>
                <a:latin typeface="Lato"/>
                <a:ea typeface="Lato"/>
                <a:cs typeface="Lato"/>
                <a:sym typeface="Lato"/>
              </a:rPr>
              <a:t>, buildBoundaries_2D).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full mechanics solver (getMechanicsMaps_2D in full mode) to generate displacement, strain, stress, and von Mises fields.</a:t>
            </a:r>
          </a:p>
        </p:txBody>
      </p:sp>
      <p:sp>
        <p:nvSpPr>
          <p:cNvPr id="4" name="Google Shape;157;p27">
            <a:extLst>
              <a:ext uri="{FF2B5EF4-FFF2-40B4-BE49-F238E27FC236}">
                <a16:creationId xmlns:a16="http://schemas.microsoft.com/office/drawing/2014/main" id="{86BD7E2E-DC2A-AF28-5AFE-1FFC02A8CE0E}"/>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Baseline mechanics workflow</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3317542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B34A187F-C217-D03A-AD39-695F02E447E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9F759B8-9B25-CEFB-4D27-10CE0A01AF35}"/>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D9C3C74F-A74F-70E9-FEF4-1D141241433A}"/>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B5490ED6-AD80-876F-8DB8-E8F2C5921BB4}"/>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6BBA870F-F7EC-2514-B8EA-8196B209FF6E}"/>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C1B203C-FFAB-BB7A-7C3A-6765E007EEBB}"/>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6436B2E4-8050-823A-53EC-1A4739B1864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AC49C7CC-1934-7D42-9680-5936C8877A6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42405AC8-18F9-1399-376C-B627C1721E12}"/>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FFE7DDF-A888-5B73-21BA-3F5F6F51897A}"/>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D3007BA4-8C7E-0EB3-0401-CD2DB79B6285}"/>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A009CF6-391E-70AE-ACE3-2E735ADCF66A}"/>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5C02D-4AE7-49BA-92B0-467E98C7FAAB}"/>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2F5C02D-4AE7-49BA-92B0-467E98C7FAAB}"/>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1C847-2561-CC6E-C764-15A98DEF85DF}"/>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10D1C847-2561-CC6E-C764-15A98DEF85DF}"/>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4D9B2-DD11-A2F8-0D72-46A9792AECEA}"/>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E0F4D9B2-DD11-A2F8-0D72-46A9792AECEA}"/>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0AD487-DF8B-1317-1734-0E01311A531A}"/>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E40AD487-DF8B-1317-1734-0E01311A531A}"/>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E8192-BE2E-C790-DBB0-BAB6D16AC90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700E8192-BE2E-C790-DBB0-BAB6D16AC90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7960DE-974F-507C-206C-96DED8A32DC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137960DE-974F-507C-206C-96DED8A32DC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1308FC-9987-2559-3162-89ADE1EA36D0}"/>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67347C-7572-2915-D205-2988C863F7CC}"/>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613F84-A772-5E3C-44E4-DE944567EA86}"/>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52201CE-FA69-8C88-1531-5C32CA3F348E}"/>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B291CC3F-8FAB-0F07-71F1-534DE348374B}"/>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96523F0-2741-A065-BB70-8C6230C43D6F}"/>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16330289-9099-D749-31E9-D4BDC8A9D78D}"/>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25FC71-8F7D-5A4D-4F17-B06458A9B6F6}"/>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F87E25-66BE-4021-3EEF-C712C4383565}"/>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2F87E25-66BE-4021-3EEF-C712C4383565}"/>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4668E-9A53-F44C-09E3-F57194CAC201}"/>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D424668E-9A53-F44C-09E3-F57194CAC201}"/>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29EBDD-D3B0-A934-A8CD-E02F393C856A}"/>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79432F08-991D-FEC5-C191-87F4259E4E36}"/>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A97024-6AFE-C229-4233-564881013A6D}"/>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FC4990-7DBE-4CF4-81B7-E870310D44BF}"/>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8AD7A-B193-B364-F4AF-D36B7B012288}"/>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7BDE8F5D-F716-8623-A1B4-5C36DCCEAF7C}"/>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6533578-2D7B-73B2-FFDD-FFD44A528C66}"/>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CD390D34-5452-9A56-4AA9-AEB9EF210CA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72AC833-3753-147E-E040-6F3B00CF6E21}"/>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35B1A5E6-913E-F464-84EA-F002CD08D27E}"/>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CE65272-4A52-164E-CB18-199A7F805876}"/>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B93F8243-F095-9B5F-AFB3-74E7658BC982}"/>
              </a:ext>
            </a:extLst>
          </p:cNvPr>
          <p:cNvGrpSpPr/>
          <p:nvPr/>
        </p:nvGrpSpPr>
        <p:grpSpPr>
          <a:xfrm>
            <a:off x="2662833" y="3692846"/>
            <a:ext cx="8470787" cy="2840736"/>
            <a:chOff x="1997125" y="2769634"/>
            <a:chExt cx="6353090" cy="2133324"/>
          </a:xfrm>
        </p:grpSpPr>
        <p:pic>
          <p:nvPicPr>
            <p:cNvPr id="2" name="Picture 1">
              <a:extLst>
                <a:ext uri="{FF2B5EF4-FFF2-40B4-BE49-F238E27FC236}">
                  <a16:creationId xmlns:a16="http://schemas.microsoft.com/office/drawing/2014/main" id="{8F59326F-5BF4-F3D1-EB33-3065CB40AB15}"/>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99FECB4C-7F2F-4CAA-B1A1-34397EFA0BF5}"/>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B6178B72-8452-7A1F-39B2-A5B3B4001149}"/>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7DD52695-1692-A4E8-B72E-6C621B5185DB}"/>
                </a:ext>
              </a:extLst>
            </p:cNvPr>
            <p:cNvSpPr txBox="1"/>
            <p:nvPr/>
          </p:nvSpPr>
          <p:spPr>
            <a:xfrm>
              <a:off x="2483306" y="2813250"/>
              <a:ext cx="3342252"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93D97678-58EA-FB32-A532-24DF2A2BAE34}"/>
                </a:ext>
              </a:extLst>
            </p:cNvPr>
            <p:cNvSpPr txBox="1"/>
            <p:nvPr/>
          </p:nvSpPr>
          <p:spPr>
            <a:xfrm>
              <a:off x="6653564" y="3152360"/>
              <a:ext cx="1575689"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6FA82053-05E8-DE1E-0154-BA688D0BAC6F}"/>
                </a:ext>
              </a:extLst>
            </p:cNvPr>
            <p:cNvSpPr txBox="1"/>
            <p:nvPr/>
          </p:nvSpPr>
          <p:spPr>
            <a:xfrm>
              <a:off x="2395682" y="3004897"/>
              <a:ext cx="1091360"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5C4B0024-21A9-6808-83D3-828573498685}"/>
                </a:ext>
              </a:extLst>
            </p:cNvPr>
            <p:cNvSpPr txBox="1"/>
            <p:nvPr/>
          </p:nvSpPr>
          <p:spPr>
            <a:xfrm>
              <a:off x="4132033" y="3001879"/>
              <a:ext cx="1258577"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4717B5BA-FC91-4CEB-026B-979A2D197544}"/>
                </a:ext>
              </a:extLst>
            </p:cNvPr>
            <p:cNvSpPr txBox="1"/>
            <p:nvPr/>
          </p:nvSpPr>
          <p:spPr>
            <a:xfrm>
              <a:off x="3689302" y="3245301"/>
              <a:ext cx="918929"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97F93C2F-033E-2FC2-CDAC-0E267EC2E48A}"/>
                </a:ext>
              </a:extLst>
            </p:cNvPr>
            <p:cNvSpPr txBox="1"/>
            <p:nvPr/>
          </p:nvSpPr>
          <p:spPr>
            <a:xfrm>
              <a:off x="4911551" y="3245301"/>
              <a:ext cx="920621"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4442E16E-E739-D1CC-0A55-EEC4EEA9C468}"/>
                </a:ext>
              </a:extLst>
            </p:cNvPr>
            <p:cNvSpPr txBox="1"/>
            <p:nvPr/>
          </p:nvSpPr>
          <p:spPr>
            <a:xfrm>
              <a:off x="3389442" y="3718000"/>
              <a:ext cx="310599"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9DAB73C3-5E53-D103-25EF-68EC006F363B}"/>
                </a:ext>
              </a:extLst>
            </p:cNvPr>
            <p:cNvSpPr txBox="1"/>
            <p:nvPr/>
          </p:nvSpPr>
          <p:spPr>
            <a:xfrm>
              <a:off x="4608231" y="3723720"/>
              <a:ext cx="360265"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B8631DE7-BAD9-8DF9-0D4B-5C042F7CF182}"/>
                </a:ext>
              </a:extLst>
            </p:cNvPr>
            <p:cNvSpPr txBox="1"/>
            <p:nvPr/>
          </p:nvSpPr>
          <p:spPr>
            <a:xfrm>
              <a:off x="2477326" y="3245301"/>
              <a:ext cx="915954"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39CB0F2-A8B7-81FB-CCC1-E91F241B5A7B}"/>
                </a:ext>
              </a:extLst>
            </p:cNvPr>
            <p:cNvSpPr txBox="1"/>
            <p:nvPr/>
          </p:nvSpPr>
          <p:spPr>
            <a:xfrm>
              <a:off x="2237860" y="4435675"/>
              <a:ext cx="3766480" cy="408431"/>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2E26EC-AC98-6D0B-7319-F440DE82546A}"/>
                </a:ext>
              </a:extLst>
            </p:cNvPr>
            <p:cNvSpPr txBox="1"/>
            <p:nvPr/>
          </p:nvSpPr>
          <p:spPr>
            <a:xfrm>
              <a:off x="6745609" y="3405057"/>
              <a:ext cx="1411090" cy="917068"/>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393A516D-AA46-E21F-96D6-618B9566C229}"/>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884CC1A7-D855-13FE-9E1F-51EFB45904B9}"/>
                </a:ext>
              </a:extLst>
            </p:cNvPr>
            <p:cNvSpPr/>
            <p:nvPr/>
          </p:nvSpPr>
          <p:spPr>
            <a:xfrm>
              <a:off x="6653564" y="3097568"/>
              <a:ext cx="1608664" cy="1317620"/>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AEF13F10-161F-AABD-1238-4B1C7FE374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3385D2D-4FD7-0489-22E7-2A47C7C6EFF1}"/>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2FFAB4F5-49CF-9312-B3A5-B01E3BCAC59D}"/>
                </a:ext>
              </a:extLst>
            </p:cNvPr>
            <p:cNvSpPr txBox="1"/>
            <p:nvPr/>
          </p:nvSpPr>
          <p:spPr>
            <a:xfrm>
              <a:off x="5718065" y="4388831"/>
              <a:ext cx="720676"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DA993752-3345-BFDD-60EE-3E0729E30960}"/>
                </a:ext>
              </a:extLst>
            </p:cNvPr>
            <p:cNvSpPr txBox="1"/>
            <p:nvPr/>
          </p:nvSpPr>
          <p:spPr>
            <a:xfrm>
              <a:off x="5784382" y="2986132"/>
              <a:ext cx="588042"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08CB978A-9298-ECC2-AE2A-D7B230952EE9}"/>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1840CBF-E597-8DFF-6B0D-57646E3A8B51}"/>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981985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EE63ED1D-18E0-3CC7-3B53-10F13EAA4B26}"/>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92F12FAE-500F-0CEB-1ADF-BB3654743986}"/>
              </a:ext>
            </a:extLst>
          </p:cNvPr>
          <p:cNvSpPr txBox="1"/>
          <p:nvPr/>
        </p:nvSpPr>
        <p:spPr>
          <a:xfrm>
            <a:off x="2524462" y="1171469"/>
            <a:ext cx="9210293" cy="4543747"/>
          </a:xfrm>
          <a:prstGeom prst="rect">
            <a:avLst/>
          </a:prstGeom>
          <a:noFill/>
          <a:ln w="28575" cap="flat" cmpd="sng">
            <a:solidFill>
              <a:schemeClr val="accent4"/>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8" name="Picture 27">
            <a:extLst>
              <a:ext uri="{FF2B5EF4-FFF2-40B4-BE49-F238E27FC236}">
                <a16:creationId xmlns:a16="http://schemas.microsoft.com/office/drawing/2014/main" id="{F1A088DC-B203-2907-7F1F-C4B00780B5A9}"/>
              </a:ext>
            </a:extLst>
          </p:cNvPr>
          <p:cNvPicPr>
            <a:picLocks noChangeAspect="1"/>
          </p:cNvPicPr>
          <p:nvPr/>
        </p:nvPicPr>
        <p:blipFill>
          <a:blip r:embed="rId3"/>
          <a:stretch>
            <a:fillRect/>
          </a:stretch>
        </p:blipFill>
        <p:spPr>
          <a:xfrm>
            <a:off x="6741039" y="1380435"/>
            <a:ext cx="5545845" cy="4159383"/>
          </a:xfrm>
          <a:prstGeom prst="rect">
            <a:avLst/>
          </a:prstGeom>
        </p:spPr>
      </p:pic>
      <p:pic>
        <p:nvPicPr>
          <p:cNvPr id="27" name="Picture 26">
            <a:extLst>
              <a:ext uri="{FF2B5EF4-FFF2-40B4-BE49-F238E27FC236}">
                <a16:creationId xmlns:a16="http://schemas.microsoft.com/office/drawing/2014/main" id="{7C757DEF-536A-4174-F281-779FB103EC84}"/>
              </a:ext>
            </a:extLst>
          </p:cNvPr>
          <p:cNvPicPr>
            <a:picLocks noChangeAspect="1"/>
          </p:cNvPicPr>
          <p:nvPr/>
        </p:nvPicPr>
        <p:blipFill>
          <a:blip r:embed="rId4"/>
          <a:stretch>
            <a:fillRect/>
          </a:stretch>
        </p:blipFill>
        <p:spPr>
          <a:xfrm>
            <a:off x="2678039" y="1387634"/>
            <a:ext cx="5545843" cy="4159381"/>
          </a:xfrm>
          <a:prstGeom prst="rect">
            <a:avLst/>
          </a:prstGeom>
        </p:spPr>
      </p:pic>
      <p:sp>
        <p:nvSpPr>
          <p:cNvPr id="52" name="Rectangle 51">
            <a:extLst>
              <a:ext uri="{FF2B5EF4-FFF2-40B4-BE49-F238E27FC236}">
                <a16:creationId xmlns:a16="http://schemas.microsoft.com/office/drawing/2014/main" id="{1D8B8027-B5DF-3B55-1285-110EDF3E4271}"/>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0" name="TextBox 49">
            <a:extLst>
              <a:ext uri="{FF2B5EF4-FFF2-40B4-BE49-F238E27FC236}">
                <a16:creationId xmlns:a16="http://schemas.microsoft.com/office/drawing/2014/main" id="{1D32A404-07DD-7644-4ECF-BDA978E39FF0}"/>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cxnSp>
        <p:nvCxnSpPr>
          <p:cNvPr id="4" name="Straight Connector 3">
            <a:extLst>
              <a:ext uri="{FF2B5EF4-FFF2-40B4-BE49-F238E27FC236}">
                <a16:creationId xmlns:a16="http://schemas.microsoft.com/office/drawing/2014/main" id="{4F00F6F6-A2FC-6800-344B-C20DD9DD14DC}"/>
              </a:ext>
            </a:extLst>
          </p:cNvPr>
          <p:cNvCxnSpPr>
            <a:cxnSpLocks/>
          </p:cNvCxnSpPr>
          <p:nvPr/>
        </p:nvCxnSpPr>
        <p:spPr>
          <a:xfrm>
            <a:off x="4326507" y="3150157"/>
            <a:ext cx="0" cy="19820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5C984E-F6F3-8DCD-45CE-492087575ED0}"/>
              </a:ext>
            </a:extLst>
          </p:cNvPr>
          <p:cNvCxnSpPr>
            <a:cxnSpLocks/>
          </p:cNvCxnSpPr>
          <p:nvPr/>
        </p:nvCxnSpPr>
        <p:spPr>
          <a:xfrm>
            <a:off x="5306376" y="4810645"/>
            <a:ext cx="0" cy="32160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6F4E4E0-98B3-9BBB-EC57-3996D6A3B191}"/>
              </a:ext>
            </a:extLst>
          </p:cNvPr>
          <p:cNvSpPr txBox="1"/>
          <p:nvPr/>
        </p:nvSpPr>
        <p:spPr>
          <a:xfrm>
            <a:off x="4547216" y="4494127"/>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End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01EDCDCB-3FE0-887F-6202-07E2A76BC74F}"/>
              </a:ext>
            </a:extLst>
          </p:cNvPr>
          <p:cNvSpPr txBox="1"/>
          <p:nvPr/>
        </p:nvSpPr>
        <p:spPr>
          <a:xfrm>
            <a:off x="3707598" y="2863354"/>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Start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8" name="Straight Connector 7">
            <a:extLst>
              <a:ext uri="{FF2B5EF4-FFF2-40B4-BE49-F238E27FC236}">
                <a16:creationId xmlns:a16="http://schemas.microsoft.com/office/drawing/2014/main" id="{324CDCD2-D6EC-4F73-9E70-9EA3363E7868}"/>
              </a:ext>
            </a:extLst>
          </p:cNvPr>
          <p:cNvCxnSpPr>
            <a:cxnSpLocks/>
          </p:cNvCxnSpPr>
          <p:nvPr/>
        </p:nvCxnSpPr>
        <p:spPr>
          <a:xfrm>
            <a:off x="4326511" y="3331469"/>
            <a:ext cx="13868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88A2A-AE0B-C5AC-3AAA-E7B5FC712F24}"/>
              </a:ext>
            </a:extLst>
          </p:cNvPr>
          <p:cNvCxnSpPr>
            <a:cxnSpLocks/>
          </p:cNvCxnSpPr>
          <p:nvPr/>
        </p:nvCxnSpPr>
        <p:spPr>
          <a:xfrm>
            <a:off x="5314843" y="4851307"/>
            <a:ext cx="5967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8E96DA-F2FE-7C4D-2B1B-A586BDB068BB}"/>
              </a:ext>
            </a:extLst>
          </p:cNvPr>
          <p:cNvCxnSpPr>
            <a:cxnSpLocks/>
          </p:cNvCxnSpPr>
          <p:nvPr/>
        </p:nvCxnSpPr>
        <p:spPr>
          <a:xfrm>
            <a:off x="5713316" y="3336811"/>
            <a:ext cx="0" cy="1510103"/>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7800CC-1DD9-EE82-A799-97ED4782071C}"/>
                  </a:ext>
                </a:extLst>
              </p:cNvPr>
              <p:cNvSpPr txBox="1"/>
              <p:nvPr/>
            </p:nvSpPr>
            <p:spPr>
              <a:xfrm>
                <a:off x="5597388" y="3819087"/>
                <a:ext cx="1382545" cy="297454"/>
              </a:xfrm>
              <a:prstGeom prst="rect">
                <a:avLst/>
              </a:prstGeom>
              <a:noFill/>
            </p:spPr>
            <p:txBody>
              <a:bodyPr wrap="square" rtlCol="0">
                <a:spAutoFit/>
              </a:bodyPr>
              <a:lstStyle/>
              <a:p>
                <a:pPr algn="ctr" defTabSz="1219170">
                  <a:buClr>
                    <a:srgbClr val="000000"/>
                  </a:buClr>
                </a:pPr>
                <a14:m>
                  <m:oMath xmlns:m="http://schemas.openxmlformats.org/officeDocument/2006/math">
                    <m:r>
                      <a:rPr lang="en-US" sz="1333"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r>
                      <a:rPr lang="en-US"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 </m:t>
                    </m:r>
                    <m:r>
                      <a:rPr lang="en"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oMath>
                </a14:m>
                <a:r>
                  <a:rPr lang="en" sz="1333" kern="0" dirty="0">
                    <a:solidFill>
                      <a:srgbClr val="FF0000"/>
                    </a:solidFill>
                    <a:latin typeface="Times New Roman" panose="02020603050405020304" pitchFamily="18" charset="0"/>
                    <a:ea typeface="Times New Roman"/>
                    <a:cs typeface="Times New Roman" panose="02020603050405020304" pitchFamily="18" charset="0"/>
                    <a:sym typeface="Times New Roman"/>
                  </a:rPr>
                  <a:t> in TTC</a:t>
                </a:r>
                <a:endParaRPr lang="en-US" sz="1333" kern="0" dirty="0">
                  <a:solidFill>
                    <a:srgbClr val="FF0000"/>
                  </a:solidFill>
                  <a:latin typeface="Times New Roman" panose="02020603050405020304" pitchFamily="18" charset="0"/>
                  <a:cs typeface="Times New Roman" panose="02020603050405020304" pitchFamily="18" charset="0"/>
                  <a:sym typeface="Arial"/>
                </a:endParaRPr>
              </a:p>
            </p:txBody>
          </p:sp>
        </mc:Choice>
        <mc:Fallback xmlns="">
          <p:sp>
            <p:nvSpPr>
              <p:cNvPr id="12" name="TextBox 11">
                <a:extLst>
                  <a:ext uri="{FF2B5EF4-FFF2-40B4-BE49-F238E27FC236}">
                    <a16:creationId xmlns:a16="http://schemas.microsoft.com/office/drawing/2014/main" id="{E37800CC-1DD9-EE82-A799-97ED4782071C}"/>
                  </a:ext>
                </a:extLst>
              </p:cNvPr>
              <p:cNvSpPr txBox="1">
                <a:spLocks noRot="1" noChangeAspect="1" noMove="1" noResize="1" noEditPoints="1" noAdjustHandles="1" noChangeArrowheads="1" noChangeShapeType="1" noTextEdit="1"/>
              </p:cNvSpPr>
              <p:nvPr/>
            </p:nvSpPr>
            <p:spPr>
              <a:xfrm>
                <a:off x="5597388" y="3819087"/>
                <a:ext cx="1382545" cy="297454"/>
              </a:xfrm>
              <a:prstGeom prst="rect">
                <a:avLst/>
              </a:prstGeom>
              <a:blipFill>
                <a:blip r:embed="rId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D21B7-942D-5F4F-CDBA-23CA510615B6}"/>
                  </a:ext>
                </a:extLst>
              </p:cNvPr>
              <p:cNvSpPr txBox="1"/>
              <p:nvPr/>
            </p:nvSpPr>
            <p:spPr>
              <a:xfrm>
                <a:off x="3843693" y="1848908"/>
                <a:ext cx="1508424" cy="314445"/>
              </a:xfrm>
              <a:prstGeom prst="rect">
                <a:avLst/>
              </a:prstGeom>
              <a:noFill/>
            </p:spPr>
            <p:txBody>
              <a:bodyPr wrap="square" rtlCol="0">
                <a:sp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cs typeface="Arial" panose="020B0604020202020204" pitchFamily="34" charset="0"/>
                              <a:sym typeface="Arial"/>
                            </a:rPr>
                          </m:ctrlPr>
                        </m:sSubPr>
                        <m:e>
                          <m:r>
                            <a:rPr lang="en-US" sz="1333" i="1" kern="0">
                              <a:solidFill>
                                <a:srgbClr val="000000"/>
                              </a:solidFill>
                              <a:latin typeface="Cambria Math" panose="02040503050406030204" pitchFamily="18" charset="0"/>
                              <a:cs typeface="Arial" panose="020B0604020202020204" pitchFamily="34" charset="0"/>
                              <a:sym typeface="Arial"/>
                            </a:rPr>
                            <m:t>𝑆𝐹</m:t>
                          </m:r>
                        </m:e>
                        <m:sub>
                          <m:r>
                            <a:rPr lang="en-US" sz="1333" b="0" i="1" kern="0" smtClean="0">
                              <a:solidFill>
                                <a:srgbClr val="000000"/>
                              </a:solidFill>
                              <a:latin typeface="Cambria Math" panose="02040503050406030204" pitchFamily="18" charset="0"/>
                              <a:cs typeface="Arial" panose="020B0604020202020204" pitchFamily="34" charset="0"/>
                              <a:sym typeface="Arial"/>
                            </a:rPr>
                            <m:t>𝑡𝑎𝑟𝑔𝑒𝑡</m:t>
                          </m:r>
                        </m:sub>
                      </m:sSub>
                      <m:r>
                        <a:rPr lang="en-US" sz="1333" i="1" kern="0">
                          <a:solidFill>
                            <a:srgbClr val="000000"/>
                          </a:solidFill>
                          <a:latin typeface="Cambria Math" panose="02040503050406030204" pitchFamily="18" charset="0"/>
                          <a:cs typeface="Arial" panose="020B0604020202020204" pitchFamily="34" charset="0"/>
                          <a:sym typeface="Arial"/>
                        </a:rPr>
                        <m:t>=0.86</m:t>
                      </m:r>
                    </m:oMath>
                  </m:oMathPara>
                </a14:m>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13" name="TextBox 12">
                <a:extLst>
                  <a:ext uri="{FF2B5EF4-FFF2-40B4-BE49-F238E27FC236}">
                    <a16:creationId xmlns:a16="http://schemas.microsoft.com/office/drawing/2014/main" id="{DD0D21B7-942D-5F4F-CDBA-23CA510615B6}"/>
                  </a:ext>
                </a:extLst>
              </p:cNvPr>
              <p:cNvSpPr txBox="1">
                <a:spLocks noRot="1" noChangeAspect="1" noMove="1" noResize="1" noEditPoints="1" noAdjustHandles="1" noChangeArrowheads="1" noChangeShapeType="1" noTextEdit="1"/>
              </p:cNvSpPr>
              <p:nvPr/>
            </p:nvSpPr>
            <p:spPr>
              <a:xfrm>
                <a:off x="3843693" y="1848908"/>
                <a:ext cx="1508424" cy="314445"/>
              </a:xfrm>
              <a:prstGeom prst="rect">
                <a:avLst/>
              </a:prstGeom>
              <a:blipFill>
                <a:blip r:embed="rId6"/>
                <a:stretch>
                  <a:fillRect b="-384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91B6515-516B-9208-4BC1-841EE39FCE95}"/>
              </a:ext>
            </a:extLst>
          </p:cNvPr>
          <p:cNvSpPr txBox="1"/>
          <p:nvPr/>
        </p:nvSpPr>
        <p:spPr>
          <a:xfrm rot="16200000">
            <a:off x="2918961" y="3279497"/>
            <a:ext cx="1049860"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TTC (cells)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014AFE-E648-DC3A-7957-2B87DCD8F16D}"/>
                  </a:ext>
                </a:extLst>
              </p:cNvPr>
              <p:cNvSpPr txBox="1"/>
              <p:nvPr/>
            </p:nvSpPr>
            <p:spPr>
              <a:xfrm rot="16200000">
                <a:off x="7088099" y="3279495"/>
                <a:ext cx="850063" cy="2974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0C014AFE-E648-DC3A-7957-2B87DCD8F16D}"/>
                  </a:ext>
                </a:extLst>
              </p:cNvPr>
              <p:cNvSpPr txBox="1">
                <a:spLocks noRot="1" noChangeAspect="1" noMove="1" noResize="1" noEditPoints="1" noAdjustHandles="1" noChangeArrowheads="1" noChangeShapeType="1" noTextEdit="1"/>
              </p:cNvSpPr>
              <p:nvPr/>
            </p:nvSpPr>
            <p:spPr>
              <a:xfrm rot="16200000">
                <a:off x="7088099" y="3279495"/>
                <a:ext cx="850063" cy="297454"/>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EC4809-7A8B-E1BC-1D07-76C0CCFC7F81}"/>
              </a:ext>
            </a:extLst>
          </p:cNvPr>
          <p:cNvSpPr txBox="1"/>
          <p:nvPr/>
        </p:nvSpPr>
        <p:spPr>
          <a:xfrm>
            <a:off x="4914847" y="5303528"/>
            <a:ext cx="1079783"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Time (days)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003F5D-77F2-48BB-F34C-40965E14C87A}"/>
                  </a:ext>
                </a:extLst>
              </p:cNvPr>
              <p:cNvSpPr txBox="1"/>
              <p:nvPr/>
            </p:nvSpPr>
            <p:spPr>
              <a:xfrm>
                <a:off x="8639306" y="5309712"/>
                <a:ext cx="2203676" cy="314445"/>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b="0" i="1" kern="0" smtClea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cs typeface="Times New Roman" panose="02020603050405020304" pitchFamily="18" charset="0"/>
                    <a:sym typeface="Arial"/>
                  </a:rPr>
                  <a:t>)</a:t>
                </a:r>
              </a:p>
            </p:txBody>
          </p:sp>
        </mc:Choice>
        <mc:Fallback xmlns="">
          <p:sp>
            <p:nvSpPr>
              <p:cNvPr id="17" name="TextBox 16">
                <a:extLst>
                  <a:ext uri="{FF2B5EF4-FFF2-40B4-BE49-F238E27FC236}">
                    <a16:creationId xmlns:a16="http://schemas.microsoft.com/office/drawing/2014/main" id="{22003F5D-77F2-48BB-F34C-40965E14C87A}"/>
                  </a:ext>
                </a:extLst>
              </p:cNvPr>
              <p:cNvSpPr txBox="1">
                <a:spLocks noRot="1" noChangeAspect="1" noMove="1" noResize="1" noEditPoints="1" noAdjustHandles="1" noChangeArrowheads="1" noChangeShapeType="1" noTextEdit="1"/>
              </p:cNvSpPr>
              <p:nvPr/>
            </p:nvSpPr>
            <p:spPr>
              <a:xfrm>
                <a:off x="8639306" y="5309712"/>
                <a:ext cx="2203676" cy="314445"/>
              </a:xfrm>
              <a:prstGeom prst="rect">
                <a:avLst/>
              </a:prstGeom>
              <a:blipFill>
                <a:blip r:embed="rId8"/>
                <a:stretch>
                  <a:fillRect l="-575" t="-3846" r="-575" b="-7692"/>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09A9D265-500F-ED27-EE79-7D8FD14B5FC7}"/>
              </a:ext>
            </a:extLst>
          </p:cNvPr>
          <p:cNvSpPr/>
          <p:nvPr/>
        </p:nvSpPr>
        <p:spPr>
          <a:xfrm>
            <a:off x="10755655" y="2066997"/>
            <a:ext cx="174655" cy="1735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333" kern="0">
              <a:solidFill>
                <a:srgbClr val="677480"/>
              </a:solidFill>
              <a:latin typeface="Times New Roman" panose="02020603050405020304" pitchFamily="18" charset="0"/>
              <a:cs typeface="Times New Roman" panose="02020603050405020304" pitchFamily="18" charset="0"/>
              <a:sym typeface="Arial"/>
            </a:endParaRPr>
          </a:p>
        </p:txBody>
      </p:sp>
      <p:cxnSp>
        <p:nvCxnSpPr>
          <p:cNvPr id="19" name="Curved Connector 18">
            <a:extLst>
              <a:ext uri="{FF2B5EF4-FFF2-40B4-BE49-F238E27FC236}">
                <a16:creationId xmlns:a16="http://schemas.microsoft.com/office/drawing/2014/main" id="{6CA770D3-5A7A-FA4B-C7AC-E9F4028B681B}"/>
              </a:ext>
            </a:extLst>
          </p:cNvPr>
          <p:cNvCxnSpPr>
            <a:cxnSpLocks/>
          </p:cNvCxnSpPr>
          <p:nvPr/>
        </p:nvCxnSpPr>
        <p:spPr>
          <a:xfrm rot="5400000" flipH="1" flipV="1">
            <a:off x="7623734" y="625388"/>
            <a:ext cx="1591213" cy="4581301"/>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07D958F-6825-04F1-3BDF-EDD307B8C03B}"/>
              </a:ext>
            </a:extLst>
          </p:cNvPr>
          <p:cNvSpPr txBox="1"/>
          <p:nvPr/>
        </p:nvSpPr>
        <p:spPr>
          <a:xfrm rot="16200000">
            <a:off x="454928" y="3294781"/>
            <a:ext cx="4504377" cy="297454"/>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30" name="TextBox 29">
            <a:extLst>
              <a:ext uri="{FF2B5EF4-FFF2-40B4-BE49-F238E27FC236}">
                <a16:creationId xmlns:a16="http://schemas.microsoft.com/office/drawing/2014/main" id="{1DC36DCC-877E-8243-53DE-140F1872FDDA}"/>
              </a:ext>
            </a:extLst>
          </p:cNvPr>
          <p:cNvSpPr txBox="1"/>
          <p:nvPr/>
        </p:nvSpPr>
        <p:spPr>
          <a:xfrm>
            <a:off x="7960774" y="1743374"/>
            <a:ext cx="695060" cy="256545"/>
          </a:xfrm>
          <a:prstGeom prst="rect">
            <a:avLst/>
          </a:prstGeom>
          <a:solidFill>
            <a:schemeClr val="bg1"/>
          </a:solidFill>
        </p:spPr>
        <p:txBody>
          <a:bodyPr wrap="square" rtlCol="0">
            <a:spAutoFit/>
          </a:bodyPr>
          <a:lstStyle/>
          <a:p>
            <a:pPr defTabSz="1219170">
              <a:buClr>
                <a:srgbClr val="000000"/>
              </a:buClr>
            </a:pPr>
            <a:endParaRPr lang="en-US" sz="10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9" name="TextBox 38">
            <a:extLst>
              <a:ext uri="{FF2B5EF4-FFF2-40B4-BE49-F238E27FC236}">
                <a16:creationId xmlns:a16="http://schemas.microsoft.com/office/drawing/2014/main" id="{CDD7D3C6-00C3-340B-FB03-C78A763DCE85}"/>
              </a:ext>
            </a:extLst>
          </p:cNvPr>
          <p:cNvSpPr txBox="1"/>
          <p:nvPr/>
        </p:nvSpPr>
        <p:spPr>
          <a:xfrm>
            <a:off x="8218690" y="1724978"/>
            <a:ext cx="635239" cy="297454"/>
          </a:xfrm>
          <a:prstGeom prst="rect">
            <a:avLst/>
          </a:prstGeom>
          <a:noFill/>
        </p:spPr>
        <p:txBody>
          <a:bodyPr wrap="square">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A1329254-8293-1D64-4FE4-B98FE8C62CE3}"/>
              </a:ext>
            </a:extLst>
          </p:cNvPr>
          <p:cNvSpPr/>
          <p:nvPr/>
        </p:nvSpPr>
        <p:spPr>
          <a:xfrm>
            <a:off x="8144963" y="1826407"/>
            <a:ext cx="121920" cy="1219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C00000"/>
              </a:solidFill>
              <a:latin typeface="Arial"/>
              <a:sym typeface="Arial"/>
            </a:endParaRPr>
          </a:p>
        </p:txBody>
      </p:sp>
    </p:spTree>
    <p:extLst>
      <p:ext uri="{BB962C8B-B14F-4D97-AF65-F5344CB8AC3E}">
        <p14:creationId xmlns:p14="http://schemas.microsoft.com/office/powerpoint/2010/main" val="147168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FE5E2300-7FC5-BB17-C142-F78F550D968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66DFD5F-F6F0-4D9E-ADF9-0D6AF376DF62}"/>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43" name="Straight Arrow Connector 42">
            <a:extLst>
              <a:ext uri="{FF2B5EF4-FFF2-40B4-BE49-F238E27FC236}">
                <a16:creationId xmlns:a16="http://schemas.microsoft.com/office/drawing/2014/main" id="{DED25573-67E3-1FE4-EBC7-201A10E7CC79}"/>
              </a:ext>
            </a:extLst>
          </p:cNvPr>
          <p:cNvCxnSpPr>
            <a:cxnSpLocks/>
          </p:cNvCxnSpPr>
          <p:nvPr/>
        </p:nvCxnSpPr>
        <p:spPr>
          <a:xfrm>
            <a:off x="3966752" y="308279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5F620F8-ABC5-4394-0FD4-1EF8AFB3DD38}"/>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9C154198-2D90-814D-20FA-48C51491555F}"/>
              </a:ext>
            </a:extLst>
          </p:cNvPr>
          <p:cNvGrpSpPr/>
          <p:nvPr/>
        </p:nvGrpSpPr>
        <p:grpSpPr>
          <a:xfrm>
            <a:off x="2695201" y="115670"/>
            <a:ext cx="8470787" cy="2844432"/>
            <a:chOff x="1997125" y="2769634"/>
            <a:chExt cx="6353090" cy="2133324"/>
          </a:xfrm>
        </p:grpSpPr>
        <p:pic>
          <p:nvPicPr>
            <p:cNvPr id="2" name="Picture 1">
              <a:extLst>
                <a:ext uri="{FF2B5EF4-FFF2-40B4-BE49-F238E27FC236}">
                  <a16:creationId xmlns:a16="http://schemas.microsoft.com/office/drawing/2014/main" id="{69C9167B-331C-18C2-4FDC-8AC32143B006}"/>
                </a:ext>
              </a:extLst>
            </p:cNvPr>
            <p:cNvPicPr>
              <a:picLocks noChangeAspect="1"/>
            </p:cNvPicPr>
            <p:nvPr/>
          </p:nvPicPr>
          <p:blipFill>
            <a:blip r:embed="rId3"/>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66EA190C-FB26-EF8F-74D9-6672532C91F0}"/>
                </a:ext>
              </a:extLst>
            </p:cNvPr>
            <p:cNvPicPr>
              <a:picLocks noChangeAspect="1"/>
            </p:cNvPicPr>
            <p:nvPr/>
          </p:nvPicPr>
          <p:blipFill>
            <a:blip r:embed="rId3"/>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AB459BF2-832A-0D14-AD4E-606E4F263EC3}"/>
                </a:ext>
              </a:extLst>
            </p:cNvPr>
            <p:cNvPicPr>
              <a:picLocks noChangeAspect="1"/>
            </p:cNvPicPr>
            <p:nvPr/>
          </p:nvPicPr>
          <p:blipFill>
            <a:blip r:embed="rId3"/>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FA2AEAF2-1E7C-FCDB-3E36-71C95B04FC24}"/>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1A448483-D9E4-5A6A-3DE3-127336EC4585}"/>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D5318454-44A2-C6D5-216B-0E523AA31AB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87EFFF05-424F-DC8C-78CD-EEAF3FFD1A5F}"/>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0295B0B6-E115-7D01-C7D2-0FE4943611F1}"/>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7B71C87B-3770-E066-7BD5-6336D844F1C2}"/>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5E92FB89-FF82-556D-1A94-B47E8FA7410C}"/>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81B8B13F-910B-E2B4-4221-1AB35180F99C}"/>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DF2BDADF-0184-A104-4FF0-46028AD58E76}"/>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B86CD47-3D55-B2CE-3EFD-50325057967A}"/>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3144E3-E75F-E2C3-6485-87C692C12996}"/>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9CDABCC4-C13F-45C5-0267-9AFB4293599A}"/>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35CFA77-C464-00D6-762D-580EA596906C}"/>
                </a:ext>
              </a:extLst>
            </p:cNvPr>
            <p:cNvSpPr/>
            <p:nvPr/>
          </p:nvSpPr>
          <p:spPr>
            <a:xfrm>
              <a:off x="6653564" y="3097568"/>
              <a:ext cx="1608664" cy="1317620"/>
            </a:xfrm>
            <a:prstGeom prst="rect">
              <a:avLst/>
            </a:prstGeom>
            <a:noFill/>
            <a:ln>
              <a:solidFill>
                <a:schemeClr val="tx2">
                  <a:lumMod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F79644F8-FC45-4185-FDBA-414F00E16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048A09E9-C208-0DB1-AF85-FDB173F304D4}"/>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F897695A-8008-7651-3B47-11BF1CE03F9A}"/>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57E333FE-5DAD-8B34-4CB4-99E91006FFBE}"/>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CFAB3972-67D2-D567-E5CE-D8AF31095561}"/>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23496168-AD2E-5A80-7685-84DE30CF2AED}"/>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grpSp>
        <p:nvGrpSpPr>
          <p:cNvPr id="161" name="Group 160">
            <a:extLst>
              <a:ext uri="{FF2B5EF4-FFF2-40B4-BE49-F238E27FC236}">
                <a16:creationId xmlns:a16="http://schemas.microsoft.com/office/drawing/2014/main" id="{F733ACA1-B3F6-8AC8-DD7A-A8EF451331D1}"/>
              </a:ext>
            </a:extLst>
          </p:cNvPr>
          <p:cNvGrpSpPr/>
          <p:nvPr/>
        </p:nvGrpSpPr>
        <p:grpSpPr>
          <a:xfrm>
            <a:off x="2137839" y="3615637"/>
            <a:ext cx="3393151" cy="2950380"/>
            <a:chOff x="1829193" y="2711728"/>
            <a:chExt cx="2544863" cy="2212785"/>
          </a:xfrm>
        </p:grpSpPr>
        <p:pic>
          <p:nvPicPr>
            <p:cNvPr id="35" name="Picture 34">
              <a:extLst>
                <a:ext uri="{FF2B5EF4-FFF2-40B4-BE49-F238E27FC236}">
                  <a16:creationId xmlns:a16="http://schemas.microsoft.com/office/drawing/2014/main" id="{051A4AF1-5836-E9CE-A67F-30854FD1C248}"/>
                </a:ext>
              </a:extLst>
            </p:cNvPr>
            <p:cNvPicPr>
              <a:picLocks noChangeAspect="1"/>
            </p:cNvPicPr>
            <p:nvPr/>
          </p:nvPicPr>
          <p:blipFill>
            <a:blip r:embed="rId5"/>
            <a:stretch>
              <a:fillRect/>
            </a:stretch>
          </p:blipFill>
          <p:spPr>
            <a:xfrm>
              <a:off x="2104756" y="3014134"/>
              <a:ext cx="1164175" cy="1236641"/>
            </a:xfrm>
            <a:prstGeom prst="rect">
              <a:avLst/>
            </a:prstGeom>
          </p:spPr>
        </p:pic>
        <p:pic>
          <p:nvPicPr>
            <p:cNvPr id="36" name="Picture 35">
              <a:extLst>
                <a:ext uri="{FF2B5EF4-FFF2-40B4-BE49-F238E27FC236}">
                  <a16:creationId xmlns:a16="http://schemas.microsoft.com/office/drawing/2014/main" id="{1FD4EBFB-AEA5-AAC5-9760-3F9DA8363524}"/>
                </a:ext>
              </a:extLst>
            </p:cNvPr>
            <p:cNvPicPr>
              <a:picLocks noChangeAspect="1"/>
            </p:cNvPicPr>
            <p:nvPr/>
          </p:nvPicPr>
          <p:blipFill>
            <a:blip r:embed="rId6"/>
            <a:stretch>
              <a:fillRect/>
            </a:stretch>
          </p:blipFill>
          <p:spPr>
            <a:xfrm>
              <a:off x="3127342" y="3014134"/>
              <a:ext cx="1164175" cy="1236640"/>
            </a:xfrm>
            <a:prstGeom prst="rect">
              <a:avLst/>
            </a:prstGeom>
          </p:spPr>
        </p:pic>
        <p:sp>
          <p:nvSpPr>
            <p:cNvPr id="37" name="TextBox 36">
              <a:extLst>
                <a:ext uri="{FF2B5EF4-FFF2-40B4-BE49-F238E27FC236}">
                  <a16:creationId xmlns:a16="http://schemas.microsoft.com/office/drawing/2014/main" id="{CCFC2818-1870-967D-E63B-0DEA0EE65A93}"/>
                </a:ext>
              </a:extLst>
            </p:cNvPr>
            <p:cNvSpPr txBox="1"/>
            <p:nvPr/>
          </p:nvSpPr>
          <p:spPr>
            <a:xfrm rot="16200000">
              <a:off x="845950" y="3707657"/>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Dose personalization</a:t>
              </a:r>
            </a:p>
          </p:txBody>
        </p:sp>
        <p:sp>
          <p:nvSpPr>
            <p:cNvPr id="38" name="TextBox 37">
              <a:extLst>
                <a:ext uri="{FF2B5EF4-FFF2-40B4-BE49-F238E27FC236}">
                  <a16:creationId xmlns:a16="http://schemas.microsoft.com/office/drawing/2014/main" id="{6DB34BCD-1A42-2909-5EF3-4BF3C17A97D0}"/>
                </a:ext>
              </a:extLst>
            </p:cNvPr>
            <p:cNvSpPr txBox="1"/>
            <p:nvPr/>
          </p:nvSpPr>
          <p:spPr>
            <a:xfrm>
              <a:off x="2098998" y="2743334"/>
              <a:ext cx="2094255"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Dose calculation</a:t>
              </a:r>
            </a:p>
          </p:txBody>
        </p:sp>
        <p:sp>
          <p:nvSpPr>
            <p:cNvPr id="44" name="TextBox 43">
              <a:extLst>
                <a:ext uri="{FF2B5EF4-FFF2-40B4-BE49-F238E27FC236}">
                  <a16:creationId xmlns:a16="http://schemas.microsoft.com/office/drawing/2014/main" id="{BA04630B-A27B-F324-B4DF-EC82E95AC153}"/>
                </a:ext>
              </a:extLst>
            </p:cNvPr>
            <p:cNvSpPr txBox="1"/>
            <p:nvPr/>
          </p:nvSpPr>
          <p:spPr>
            <a:xfrm>
              <a:off x="2063382" y="4501492"/>
              <a:ext cx="2235716" cy="407900"/>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Within the CTV, determine the dose map required for optimal outcomes.</a:t>
              </a:r>
            </a:p>
          </p:txBody>
        </p:sp>
        <p:sp>
          <p:nvSpPr>
            <p:cNvPr id="47" name="TextBox 46">
              <a:extLst>
                <a:ext uri="{FF2B5EF4-FFF2-40B4-BE49-F238E27FC236}">
                  <a16:creationId xmlns:a16="http://schemas.microsoft.com/office/drawing/2014/main" id="{3E288449-80D2-71D4-8DA7-86AE960316F1}"/>
                </a:ext>
              </a:extLst>
            </p:cNvPr>
            <p:cNvSpPr txBox="1"/>
            <p:nvPr/>
          </p:nvSpPr>
          <p:spPr>
            <a:xfrm>
              <a:off x="2236045" y="3159551"/>
              <a:ext cx="89539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48" name="TextBox 47">
              <a:extLst>
                <a:ext uri="{FF2B5EF4-FFF2-40B4-BE49-F238E27FC236}">
                  <a16:creationId xmlns:a16="http://schemas.microsoft.com/office/drawing/2014/main" id="{5971F6E3-C66A-62EF-3C8F-CF1E63D1B84A}"/>
                </a:ext>
              </a:extLst>
            </p:cNvPr>
            <p:cNvSpPr txBox="1"/>
            <p:nvPr/>
          </p:nvSpPr>
          <p:spPr>
            <a:xfrm>
              <a:off x="3260651" y="3159551"/>
              <a:ext cx="87187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49" name="Picture 2">
              <a:extLst>
                <a:ext uri="{FF2B5EF4-FFF2-40B4-BE49-F238E27FC236}">
                  <a16:creationId xmlns:a16="http://schemas.microsoft.com/office/drawing/2014/main" id="{DD30B2D9-A1B1-DC3A-E1A7-A1DC85945E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rot="5400000">
              <a:off x="2691722" y="3872440"/>
              <a:ext cx="95790" cy="98399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C1E4374-7355-E4AA-EBA7-ABEBCB6B49A1}"/>
                </a:ext>
              </a:extLst>
            </p:cNvPr>
            <p:cNvSpPr txBox="1"/>
            <p:nvPr/>
          </p:nvSpPr>
          <p:spPr>
            <a:xfrm>
              <a:off x="3073291"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5.2</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7" name="TextBox 136">
              <a:extLst>
                <a:ext uri="{FF2B5EF4-FFF2-40B4-BE49-F238E27FC236}">
                  <a16:creationId xmlns:a16="http://schemas.microsoft.com/office/drawing/2014/main" id="{BB24C05A-F65A-3335-8D16-D23528DE55F3}"/>
                </a:ext>
              </a:extLst>
            </p:cNvPr>
            <p:cNvSpPr txBox="1"/>
            <p:nvPr/>
          </p:nvSpPr>
          <p:spPr>
            <a:xfrm>
              <a:off x="1877865"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8" name="TextBox 137">
              <a:extLst>
                <a:ext uri="{FF2B5EF4-FFF2-40B4-BE49-F238E27FC236}">
                  <a16:creationId xmlns:a16="http://schemas.microsoft.com/office/drawing/2014/main" id="{513DED76-5490-06BA-DD34-B00FDA1EF712}"/>
                </a:ext>
              </a:extLst>
            </p:cNvPr>
            <p:cNvSpPr txBox="1"/>
            <p:nvPr/>
          </p:nvSpPr>
          <p:spPr>
            <a:xfrm>
              <a:off x="3398143" y="4230038"/>
              <a:ext cx="830122" cy="238575"/>
            </a:xfrm>
            <a:prstGeom prst="rect">
              <a:avLst/>
            </a:prstGeom>
            <a:noFill/>
          </p:spPr>
          <p:txBody>
            <a:bodyPr wrap="square" rtlCol="0">
              <a:spAutoFit/>
            </a:bodyPr>
            <a:lstStyle/>
            <a:p>
              <a:pPr algn="ctr" defTabSz="1219170">
                <a:buClr>
                  <a:srgbClr val="000000"/>
                </a:buClr>
              </a:pPr>
              <a:r>
                <a:rPr lang="en" sz="1467" kern="0" dirty="0" err="1">
                  <a:solidFill>
                    <a:srgbClr val="000000"/>
                  </a:solidFill>
                  <a:latin typeface="Times New Roman" panose="02020603050405020304" pitchFamily="18" charset="0"/>
                  <a:cs typeface="Times New Roman" panose="02020603050405020304" pitchFamily="18" charset="0"/>
                  <a:sym typeface="Times New Roman"/>
                </a:rPr>
                <a:t>Gy</a:t>
              </a:r>
              <a:r>
                <a:rPr lang="en" sz="1467" kern="0" dirty="0">
                  <a:solidFill>
                    <a:srgbClr val="000000"/>
                  </a:solidFill>
                  <a:latin typeface="Times New Roman" panose="02020603050405020304" pitchFamily="18" charset="0"/>
                  <a:cs typeface="Times New Roman" panose="02020603050405020304" pitchFamily="18" charset="0"/>
                  <a:sym typeface="Times New Roman"/>
                </a:rPr>
                <a:t>/fraction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9" name="Rectangle 158">
              <a:extLst>
                <a:ext uri="{FF2B5EF4-FFF2-40B4-BE49-F238E27FC236}">
                  <a16:creationId xmlns:a16="http://schemas.microsoft.com/office/drawing/2014/main" id="{CA1D9CD9-7ADA-A2DC-8021-6DE4A2005AF7}"/>
                </a:ext>
              </a:extLst>
            </p:cNvPr>
            <p:cNvSpPr/>
            <p:nvPr/>
          </p:nvSpPr>
          <p:spPr>
            <a:xfrm>
              <a:off x="1829193" y="2711728"/>
              <a:ext cx="2544863" cy="2210623"/>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grpSp>
        <p:nvGrpSpPr>
          <p:cNvPr id="162" name="Group 161">
            <a:extLst>
              <a:ext uri="{FF2B5EF4-FFF2-40B4-BE49-F238E27FC236}">
                <a16:creationId xmlns:a16="http://schemas.microsoft.com/office/drawing/2014/main" id="{CB4303DB-F4BB-EEFA-80D5-48ECDEE2CBBF}"/>
              </a:ext>
            </a:extLst>
          </p:cNvPr>
          <p:cNvGrpSpPr/>
          <p:nvPr/>
        </p:nvGrpSpPr>
        <p:grpSpPr>
          <a:xfrm>
            <a:off x="6221913" y="3615638"/>
            <a:ext cx="5777863" cy="2960868"/>
            <a:chOff x="4608245" y="2711728"/>
            <a:chExt cx="4333397" cy="2220651"/>
          </a:xfrm>
        </p:grpSpPr>
        <p:sp>
          <p:nvSpPr>
            <p:cNvPr id="140" name="TextBox 139">
              <a:extLst>
                <a:ext uri="{FF2B5EF4-FFF2-40B4-BE49-F238E27FC236}">
                  <a16:creationId xmlns:a16="http://schemas.microsoft.com/office/drawing/2014/main" id="{C53C2628-20E4-F971-7485-151A604E023B}"/>
                </a:ext>
              </a:extLst>
            </p:cNvPr>
            <p:cNvSpPr txBox="1"/>
            <p:nvPr/>
          </p:nvSpPr>
          <p:spPr>
            <a:xfrm>
              <a:off x="7442390" y="2875938"/>
              <a:ext cx="1499252"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Model comparison </a:t>
              </a:r>
            </a:p>
          </p:txBody>
        </p:sp>
        <p:sp>
          <p:nvSpPr>
            <p:cNvPr id="142" name="TextBox 141">
              <a:extLst>
                <a:ext uri="{FF2B5EF4-FFF2-40B4-BE49-F238E27FC236}">
                  <a16:creationId xmlns:a16="http://schemas.microsoft.com/office/drawing/2014/main" id="{F4C3EE22-A5D7-D2A6-2754-21D4BD56A0F2}"/>
                </a:ext>
              </a:extLst>
            </p:cNvPr>
            <p:cNvSpPr txBox="1"/>
            <p:nvPr/>
          </p:nvSpPr>
          <p:spPr>
            <a:xfrm>
              <a:off x="4956908" y="4435345"/>
              <a:ext cx="3912553" cy="407900"/>
            </a:xfrm>
            <a:prstGeom prst="rect">
              <a:avLst/>
            </a:prstGeom>
            <a:noFill/>
          </p:spPr>
          <p:txBody>
            <a:bodyPr wrap="square">
              <a:spAutoFit/>
            </a:bodyPr>
            <a:lstStyle/>
            <a:p>
              <a:pPr algn="ctr" defTabSz="1219170">
                <a:buClr>
                  <a:srgbClr val="677480"/>
                </a:buClr>
                <a:buSzPts val="1100"/>
              </a:pPr>
              <a:r>
                <a:rPr lang="en-US" sz="1467" kern="0" dirty="0">
                  <a:solidFill>
                    <a:srgbClr val="000000"/>
                  </a:solidFill>
                  <a:latin typeface="Times New Roman" panose="02020603050405020304" pitchFamily="18" charset="0"/>
                  <a:cs typeface="Times New Roman" panose="02020603050405020304" pitchFamily="18" charset="0"/>
                  <a:sym typeface="Arial"/>
                </a:rPr>
                <a:t>Select model with highest AIC-weights (</a:t>
              </a: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r>
                <a:rPr lang="en-US" sz="1467" kern="0" dirty="0">
                  <a:solidFill>
                    <a:srgbClr val="000000"/>
                  </a:solidFill>
                  <a:latin typeface="Times New Roman" panose="02020603050405020304" pitchFamily="18" charset="0"/>
                  <a:cs typeface="Times New Roman" panose="02020603050405020304" pitchFamily="18" charset="0"/>
                  <a:sym typeface="Arial"/>
                </a:rPr>
                <a:t>) between model and measurement for each patient.</a:t>
              </a:r>
              <a:endParaRPr lang="en" sz="1467" kern="0" dirty="0">
                <a:solidFill>
                  <a:srgbClr val="677480"/>
                </a:solidFill>
                <a:latin typeface="Times New Roman" panose="02020603050405020304" pitchFamily="18" charset="0"/>
                <a:ea typeface="Times New Roman"/>
                <a:cs typeface="Times New Roman" panose="02020603050405020304" pitchFamily="18" charset="0"/>
                <a:sym typeface="Times New Roman"/>
              </a:endParaRPr>
            </a:p>
          </p:txBody>
        </p:sp>
        <p:sp>
          <p:nvSpPr>
            <p:cNvPr id="143" name="TextBox 142">
              <a:extLst>
                <a:ext uri="{FF2B5EF4-FFF2-40B4-BE49-F238E27FC236}">
                  <a16:creationId xmlns:a16="http://schemas.microsoft.com/office/drawing/2014/main" id="{AD688AD4-7AFA-6002-F99E-37E716CCEA05}"/>
                </a:ext>
              </a:extLst>
            </p:cNvPr>
            <p:cNvSpPr txBox="1"/>
            <p:nvPr/>
          </p:nvSpPr>
          <p:spPr>
            <a:xfrm>
              <a:off x="7590910" y="3083771"/>
              <a:ext cx="1202212" cy="1085201"/>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Quantify differences in individual dose plans between best-fit model and the alternatives.</a:t>
              </a:r>
            </a:p>
          </p:txBody>
        </p:sp>
        <p:sp>
          <p:nvSpPr>
            <p:cNvPr id="144" name="Rectangle 143">
              <a:extLst>
                <a:ext uri="{FF2B5EF4-FFF2-40B4-BE49-F238E27FC236}">
                  <a16:creationId xmlns:a16="http://schemas.microsoft.com/office/drawing/2014/main" id="{E000C7C9-6B48-1567-6DBB-8746CFD158EE}"/>
                </a:ext>
              </a:extLst>
            </p:cNvPr>
            <p:cNvSpPr/>
            <p:nvPr/>
          </p:nvSpPr>
          <p:spPr>
            <a:xfrm>
              <a:off x="7577707" y="2841357"/>
              <a:ext cx="1207729" cy="1384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cxnSp>
          <p:nvCxnSpPr>
            <p:cNvPr id="145" name="Straight Arrow Connector 144">
              <a:extLst>
                <a:ext uri="{FF2B5EF4-FFF2-40B4-BE49-F238E27FC236}">
                  <a16:creationId xmlns:a16="http://schemas.microsoft.com/office/drawing/2014/main" id="{0E3003A6-AA8C-4B77-880C-DF14E3455950}"/>
                </a:ext>
              </a:extLst>
            </p:cNvPr>
            <p:cNvCxnSpPr>
              <a:cxnSpLocks/>
            </p:cNvCxnSpPr>
            <p:nvPr/>
          </p:nvCxnSpPr>
          <p:spPr>
            <a:xfrm>
              <a:off x="7373412" y="3567843"/>
              <a:ext cx="1726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6" name="Picture 145">
              <a:extLst>
                <a:ext uri="{FF2B5EF4-FFF2-40B4-BE49-F238E27FC236}">
                  <a16:creationId xmlns:a16="http://schemas.microsoft.com/office/drawing/2014/main" id="{E145933A-BE71-9876-7968-3328D737ECCB}"/>
                </a:ext>
              </a:extLst>
            </p:cNvPr>
            <p:cNvPicPr>
              <a:picLocks noChangeAspect="1"/>
            </p:cNvPicPr>
            <p:nvPr/>
          </p:nvPicPr>
          <p:blipFill>
            <a:blip r:embed="rId3"/>
            <a:srcRect l="12997" t="34717" r="70941" b="38264"/>
            <a:stretch/>
          </p:blipFill>
          <p:spPr>
            <a:xfrm>
              <a:off x="5024581" y="3020360"/>
              <a:ext cx="739414" cy="937853"/>
            </a:xfrm>
            <a:prstGeom prst="rect">
              <a:avLst/>
            </a:prstGeom>
          </p:spPr>
        </p:pic>
        <p:pic>
          <p:nvPicPr>
            <p:cNvPr id="147" name="Picture 146">
              <a:extLst>
                <a:ext uri="{FF2B5EF4-FFF2-40B4-BE49-F238E27FC236}">
                  <a16:creationId xmlns:a16="http://schemas.microsoft.com/office/drawing/2014/main" id="{A2DA9CA0-5CDB-24AD-3AAB-EA160CC2C62C}"/>
                </a:ext>
              </a:extLst>
            </p:cNvPr>
            <p:cNvPicPr>
              <a:picLocks noChangeAspect="1"/>
            </p:cNvPicPr>
            <p:nvPr/>
          </p:nvPicPr>
          <p:blipFill>
            <a:blip r:embed="rId3"/>
            <a:srcRect l="28540" t="34871" r="55398" b="38110"/>
            <a:stretch/>
          </p:blipFill>
          <p:spPr>
            <a:xfrm>
              <a:off x="5811120" y="3020480"/>
              <a:ext cx="743412" cy="937853"/>
            </a:xfrm>
            <a:prstGeom prst="rect">
              <a:avLst/>
            </a:prstGeom>
          </p:spPr>
        </p:pic>
        <p:pic>
          <p:nvPicPr>
            <p:cNvPr id="148" name="Picture 147">
              <a:extLst>
                <a:ext uri="{FF2B5EF4-FFF2-40B4-BE49-F238E27FC236}">
                  <a16:creationId xmlns:a16="http://schemas.microsoft.com/office/drawing/2014/main" id="{A6651553-B708-66B7-F71D-75D0BE95E751}"/>
                </a:ext>
              </a:extLst>
            </p:cNvPr>
            <p:cNvPicPr>
              <a:picLocks noChangeAspect="1"/>
            </p:cNvPicPr>
            <p:nvPr/>
          </p:nvPicPr>
          <p:blipFill>
            <a:blip r:embed="rId3"/>
            <a:srcRect l="43680" t="34757" r="40258" b="38224"/>
            <a:stretch/>
          </p:blipFill>
          <p:spPr>
            <a:xfrm>
              <a:off x="6598431" y="3021569"/>
              <a:ext cx="743412" cy="937853"/>
            </a:xfrm>
            <a:prstGeom prst="rect">
              <a:avLst/>
            </a:prstGeom>
          </p:spPr>
        </p:pic>
        <p:sp>
          <p:nvSpPr>
            <p:cNvPr id="149" name="TextBox 148">
              <a:extLst>
                <a:ext uri="{FF2B5EF4-FFF2-40B4-BE49-F238E27FC236}">
                  <a16:creationId xmlns:a16="http://schemas.microsoft.com/office/drawing/2014/main" id="{4D8A4106-590F-858F-F7D6-047691EED7E9}"/>
                </a:ext>
              </a:extLst>
            </p:cNvPr>
            <p:cNvSpPr txBox="1"/>
            <p:nvPr/>
          </p:nvSpPr>
          <p:spPr>
            <a:xfrm>
              <a:off x="5023185" y="3021863"/>
              <a:ext cx="738047"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0" name="TextBox 149">
              <a:extLst>
                <a:ext uri="{FF2B5EF4-FFF2-40B4-BE49-F238E27FC236}">
                  <a16:creationId xmlns:a16="http://schemas.microsoft.com/office/drawing/2014/main" id="{CDFF439D-44FF-9C1B-CDBE-EEC036237D4A}"/>
                </a:ext>
              </a:extLst>
            </p:cNvPr>
            <p:cNvSpPr txBox="1"/>
            <p:nvPr/>
          </p:nvSpPr>
          <p:spPr>
            <a:xfrm>
              <a:off x="5805118" y="3024674"/>
              <a:ext cx="746893"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1" name="TextBox 150">
              <a:extLst>
                <a:ext uri="{FF2B5EF4-FFF2-40B4-BE49-F238E27FC236}">
                  <a16:creationId xmlns:a16="http://schemas.microsoft.com/office/drawing/2014/main" id="{77DFD69B-ED48-266D-97BD-988B8C5AB3D3}"/>
                </a:ext>
              </a:extLst>
            </p:cNvPr>
            <p:cNvSpPr txBox="1"/>
            <p:nvPr/>
          </p:nvSpPr>
          <p:spPr>
            <a:xfrm>
              <a:off x="6598212" y="3028670"/>
              <a:ext cx="743412"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2" name="TextBox 151">
              <a:extLst>
                <a:ext uri="{FF2B5EF4-FFF2-40B4-BE49-F238E27FC236}">
                  <a16:creationId xmlns:a16="http://schemas.microsoft.com/office/drawing/2014/main" id="{ADEE0D7B-1F4A-6D00-72AF-3A6E3953232F}"/>
                </a:ext>
              </a:extLst>
            </p:cNvPr>
            <p:cNvSpPr txBox="1"/>
            <p:nvPr/>
          </p:nvSpPr>
          <p:spPr>
            <a:xfrm>
              <a:off x="5027735" y="3963254"/>
              <a:ext cx="739414"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0.50</a:t>
              </a:r>
            </a:p>
          </p:txBody>
        </p:sp>
        <p:sp>
          <p:nvSpPr>
            <p:cNvPr id="153" name="TextBox 152">
              <a:extLst>
                <a:ext uri="{FF2B5EF4-FFF2-40B4-BE49-F238E27FC236}">
                  <a16:creationId xmlns:a16="http://schemas.microsoft.com/office/drawing/2014/main" id="{A6BB2017-C0A5-54A4-F867-7A2DBFC826E1}"/>
                </a:ext>
              </a:extLst>
            </p:cNvPr>
            <p:cNvSpPr txBox="1"/>
            <p:nvPr/>
          </p:nvSpPr>
          <p:spPr>
            <a:xfrm>
              <a:off x="5810198" y="3963374"/>
              <a:ext cx="741813"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0.32</a:t>
              </a:r>
            </a:p>
          </p:txBody>
        </p:sp>
        <p:sp>
          <p:nvSpPr>
            <p:cNvPr id="154" name="TextBox 153">
              <a:extLst>
                <a:ext uri="{FF2B5EF4-FFF2-40B4-BE49-F238E27FC236}">
                  <a16:creationId xmlns:a16="http://schemas.microsoft.com/office/drawing/2014/main" id="{91C82EFB-EA72-6B79-25D6-61DF0A443937}"/>
                </a:ext>
              </a:extLst>
            </p:cNvPr>
            <p:cNvSpPr txBox="1"/>
            <p:nvPr/>
          </p:nvSpPr>
          <p:spPr>
            <a:xfrm>
              <a:off x="6598212" y="3963374"/>
              <a:ext cx="743412"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0.18</a:t>
              </a:r>
            </a:p>
          </p:txBody>
        </p:sp>
        <p:sp>
          <p:nvSpPr>
            <p:cNvPr id="155" name="TextBox 154">
              <a:extLst>
                <a:ext uri="{FF2B5EF4-FFF2-40B4-BE49-F238E27FC236}">
                  <a16:creationId xmlns:a16="http://schemas.microsoft.com/office/drawing/2014/main" id="{1DBAB87C-B84F-B308-5852-3E0B44ED472A}"/>
                </a:ext>
              </a:extLst>
            </p:cNvPr>
            <p:cNvSpPr txBox="1"/>
            <p:nvPr/>
          </p:nvSpPr>
          <p:spPr>
            <a:xfrm>
              <a:off x="5809979" y="4158635"/>
              <a:ext cx="739414" cy="238575"/>
            </a:xfrm>
            <a:prstGeom prst="rect">
              <a:avLst/>
            </a:prstGeom>
            <a:noFill/>
          </p:spPr>
          <p:txBody>
            <a:bodyPr wrap="square">
              <a:spAutoFit/>
            </a:bodyPr>
            <a:lstStyle/>
            <a:p>
              <a:pPr algn="ctr" defTabSz="1219170">
                <a:buClr>
                  <a:srgbClr val="000000"/>
                </a:buClr>
              </a:pP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6" name="Rectangle 155">
              <a:extLst>
                <a:ext uri="{FF2B5EF4-FFF2-40B4-BE49-F238E27FC236}">
                  <a16:creationId xmlns:a16="http://schemas.microsoft.com/office/drawing/2014/main" id="{2C28A5B6-BBA9-C5C3-B625-AA092BC731ED}"/>
                </a:ext>
              </a:extLst>
            </p:cNvPr>
            <p:cNvSpPr/>
            <p:nvPr/>
          </p:nvSpPr>
          <p:spPr>
            <a:xfrm>
              <a:off x="4999409" y="2991387"/>
              <a:ext cx="787153" cy="99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Arial"/>
                <a:sym typeface="Arial"/>
              </a:endParaRPr>
            </a:p>
          </p:txBody>
        </p:sp>
        <p:sp>
          <p:nvSpPr>
            <p:cNvPr id="158" name="TextBox 157">
              <a:extLst>
                <a:ext uri="{FF2B5EF4-FFF2-40B4-BE49-F238E27FC236}">
                  <a16:creationId xmlns:a16="http://schemas.microsoft.com/office/drawing/2014/main" id="{FF7A7730-A7DD-E971-96F8-C2DB5E077718}"/>
                </a:ext>
              </a:extLst>
            </p:cNvPr>
            <p:cNvSpPr txBox="1"/>
            <p:nvPr/>
          </p:nvSpPr>
          <p:spPr>
            <a:xfrm rot="16200000">
              <a:off x="3627939" y="3705495"/>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Model selection</a:t>
              </a:r>
            </a:p>
          </p:txBody>
        </p:sp>
        <p:sp>
          <p:nvSpPr>
            <p:cNvPr id="160" name="Rectangle 159">
              <a:extLst>
                <a:ext uri="{FF2B5EF4-FFF2-40B4-BE49-F238E27FC236}">
                  <a16:creationId xmlns:a16="http://schemas.microsoft.com/office/drawing/2014/main" id="{BB782937-127E-DD6A-DA36-09013D8F5A02}"/>
                </a:ext>
              </a:extLst>
            </p:cNvPr>
            <p:cNvSpPr/>
            <p:nvPr/>
          </p:nvSpPr>
          <p:spPr>
            <a:xfrm>
              <a:off x="4608245" y="2711728"/>
              <a:ext cx="4261216" cy="222065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163" name="Straight Arrow Connector 162">
            <a:extLst>
              <a:ext uri="{FF2B5EF4-FFF2-40B4-BE49-F238E27FC236}">
                <a16:creationId xmlns:a16="http://schemas.microsoft.com/office/drawing/2014/main" id="{E83A3581-8B35-EEA1-23D6-F6E35E23D8E4}"/>
              </a:ext>
            </a:extLst>
          </p:cNvPr>
          <p:cNvCxnSpPr>
            <a:cxnSpLocks/>
          </p:cNvCxnSpPr>
          <p:nvPr/>
        </p:nvCxnSpPr>
        <p:spPr>
          <a:xfrm>
            <a:off x="5705569" y="5078301"/>
            <a:ext cx="379348"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1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4294967295"/>
          </p:nvPr>
        </p:nvSpPr>
        <p:spPr>
          <a:xfrm>
            <a:off x="0" y="2863"/>
            <a:ext cx="7527000" cy="1361571"/>
          </a:xfrm>
          <a:prstGeom prst="rect">
            <a:avLst/>
          </a:prstGeom>
        </p:spPr>
        <p:txBody>
          <a:bodyPr spcFirstLastPara="1" wrap="square" lIns="121900" tIns="121900" rIns="121900" bIns="121900" anchor="t" anchorCtr="0">
            <a:noAutofit/>
          </a:bodyPr>
          <a:lstStyle/>
          <a:p>
            <a:pPr marL="0" indent="0">
              <a:spcBef>
                <a:spcPts val="0"/>
              </a:spcBef>
              <a:buNone/>
            </a:pPr>
            <a:r>
              <a:rPr lang="en" sz="3733" b="1" dirty="0">
                <a:solidFill>
                  <a:srgbClr val="2185C5"/>
                </a:solidFill>
                <a:latin typeface="Raleway"/>
                <a:ea typeface="Raleway"/>
                <a:cs typeface="Raleway"/>
                <a:sym typeface="Raleway"/>
              </a:rPr>
              <a:t>Mathematical modeling </a:t>
            </a:r>
          </a:p>
          <a:p>
            <a:pPr marL="0" indent="0">
              <a:spcBef>
                <a:spcPts val="0"/>
              </a:spcBef>
              <a:buNone/>
            </a:pPr>
            <a:r>
              <a:rPr lang="en" sz="3733" b="1" dirty="0">
                <a:solidFill>
                  <a:srgbClr val="2185C5"/>
                </a:solidFill>
                <a:latin typeface="Raleway"/>
                <a:ea typeface="Raleway"/>
                <a:cs typeface="Raleway"/>
                <a:sym typeface="Raleway"/>
              </a:rPr>
              <a:t>of tumor growth </a:t>
            </a:r>
            <a:endParaRPr sz="2400" i="1" dirty="0">
              <a:solidFill>
                <a:srgbClr val="2185C5"/>
              </a:solidFill>
              <a:latin typeface="Raleway"/>
              <a:ea typeface="Raleway"/>
              <a:cs typeface="Raleway"/>
              <a:sym typeface="Raleway"/>
            </a:endParaRPr>
          </a:p>
        </p:txBody>
      </p:sp>
      <p:sp>
        <p:nvSpPr>
          <p:cNvPr id="197" name="Google Shape;197;p31"/>
          <p:cNvSpPr txBox="1"/>
          <p:nvPr/>
        </p:nvSpPr>
        <p:spPr>
          <a:xfrm>
            <a:off x="8906401" y="6394533"/>
            <a:ext cx="3385353"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198" name="Google Shape;198;p31"/>
          <p:cNvSpPr txBox="1"/>
          <p:nvPr/>
        </p:nvSpPr>
        <p:spPr>
          <a:xfrm>
            <a:off x="130699" y="6301365"/>
            <a:ext cx="6755200" cy="492402"/>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600" kern="0" dirty="0">
                <a:solidFill>
                  <a:srgbClr val="000000"/>
                </a:solidFill>
                <a:latin typeface="Lato"/>
                <a:ea typeface="Lato"/>
                <a:cs typeface="Lato"/>
                <a:sym typeface="Lato"/>
              </a:rPr>
              <a:t>Model describes changes in tumor growth in space and time</a:t>
            </a:r>
            <a:endParaRPr sz="1600" kern="0" dirty="0">
              <a:solidFill>
                <a:srgbClr val="000000"/>
              </a:solidFill>
              <a:latin typeface="Lato"/>
              <a:ea typeface="Lato"/>
              <a:cs typeface="Lato"/>
              <a:sym typeface="Lato"/>
            </a:endParaRPr>
          </a:p>
        </p:txBody>
      </p:sp>
      <p:graphicFrame>
        <p:nvGraphicFramePr>
          <p:cNvPr id="200" name="Google Shape;200;p31"/>
          <p:cNvGraphicFramePr/>
          <p:nvPr/>
        </p:nvGraphicFramePr>
        <p:xfrm>
          <a:off x="240114" y="1450784"/>
          <a:ext cx="7593277" cy="4890573"/>
        </p:xfrm>
        <a:graphic>
          <a:graphicData uri="http://schemas.openxmlformats.org/drawingml/2006/table">
            <a:tbl>
              <a:tblPr>
                <a:noFill/>
              </a:tblPr>
              <a:tblGrid>
                <a:gridCol w="7593277">
                  <a:extLst>
                    <a:ext uri="{9D8B030D-6E8A-4147-A177-3AD203B41FA5}">
                      <a16:colId xmlns:a16="http://schemas.microsoft.com/office/drawing/2014/main" val="20000"/>
                    </a:ext>
                  </a:extLst>
                </a:gridCol>
              </a:tblGrid>
              <a:tr h="775504">
                <a:tc>
                  <a:txBody>
                    <a:bodyPr/>
                    <a:lstStyle/>
                    <a:p>
                      <a:pPr marL="0" lvl="0" indent="0" algn="ctr" rtl="0">
                        <a:lnSpc>
                          <a:spcPct val="115000"/>
                        </a:lnSpc>
                        <a:spcBef>
                          <a:spcPts val="0"/>
                        </a:spcBef>
                        <a:spcAft>
                          <a:spcPts val="0"/>
                        </a:spcAft>
                        <a:buNone/>
                      </a:pPr>
                      <a:r>
                        <a:rPr lang="en" sz="1900" b="1" dirty="0">
                          <a:solidFill>
                            <a:srgbClr val="FFFFFF"/>
                          </a:solidFill>
                          <a:latin typeface="Raleway"/>
                          <a:ea typeface="Raleway"/>
                          <a:cs typeface="Raleway"/>
                          <a:sym typeface="Raleway"/>
                        </a:rPr>
                        <a:t>Two species mathematical model of tumor growth </a:t>
                      </a:r>
                      <a:endParaRPr sz="1900" b="1" dirty="0">
                        <a:solidFill>
                          <a:srgbClr val="FFFFFF"/>
                        </a:solidFill>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115069">
                <a:tc>
                  <a:txBody>
                    <a:bodyPr/>
                    <a:lstStyle/>
                    <a:p>
                      <a:pPr marL="0" lvl="0" indent="0" algn="ctr" rtl="0">
                        <a:lnSpc>
                          <a:spcPct val="115000"/>
                        </a:lnSpc>
                        <a:spcBef>
                          <a:spcPts val="0"/>
                        </a:spcBef>
                        <a:spcAft>
                          <a:spcPts val="0"/>
                        </a:spcAft>
                        <a:buNone/>
                      </a:pPr>
                      <a:endParaRPr sz="1100" dirty="0">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bl>
          </a:graphicData>
        </a:graphic>
      </p:graphicFrame>
      <p:sp>
        <p:nvSpPr>
          <p:cNvPr id="201" name="Google Shape;201;p31"/>
          <p:cNvSpPr txBox="1"/>
          <p:nvPr/>
        </p:nvSpPr>
        <p:spPr>
          <a:xfrm>
            <a:off x="320473" y="2209091"/>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tumor volume fraction (via T1+C)</a:t>
            </a:r>
            <a:endParaRPr sz="1733" b="1" i="1" kern="0" dirty="0">
              <a:solidFill>
                <a:srgbClr val="000000"/>
              </a:solidFill>
              <a:latin typeface="Lato"/>
              <a:ea typeface="Lato"/>
              <a:cs typeface="Lato"/>
              <a:sym typeface="Lato"/>
            </a:endParaRPr>
          </a:p>
        </p:txBody>
      </p:sp>
      <p:sp>
        <p:nvSpPr>
          <p:cNvPr id="202" name="Google Shape;202;p31"/>
          <p:cNvSpPr txBox="1"/>
          <p:nvPr/>
        </p:nvSpPr>
        <p:spPr>
          <a:xfrm>
            <a:off x="320473" y="3268698"/>
            <a:ext cx="5863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Non-enhancing tumor volume fraction (via T2-FLAIR)</a:t>
            </a:r>
            <a:endParaRPr sz="1733" b="1" i="1" kern="0" dirty="0">
              <a:solidFill>
                <a:srgbClr val="000000"/>
              </a:solidFill>
              <a:latin typeface="Lato"/>
              <a:ea typeface="Lato"/>
              <a:cs typeface="Lato"/>
              <a:sym typeface="Lato"/>
            </a:endParaRPr>
          </a:p>
        </p:txBody>
      </p:sp>
      <p:pic>
        <p:nvPicPr>
          <p:cNvPr id="203" name="Google Shape;203;p31"/>
          <p:cNvPicPr preferRelativeResize="0"/>
          <p:nvPr/>
        </p:nvPicPr>
        <p:blipFill rotWithShape="1">
          <a:blip r:embed="rId3">
            <a:alphaModFix/>
          </a:blip>
          <a:srcRect l="27949" t="7684" r="24249" b="11251"/>
          <a:stretch/>
        </p:blipFill>
        <p:spPr>
          <a:xfrm>
            <a:off x="5791200" y="4489622"/>
            <a:ext cx="1730731" cy="2148111"/>
          </a:xfrm>
          <a:prstGeom prst="rect">
            <a:avLst/>
          </a:prstGeom>
          <a:noFill/>
          <a:ln>
            <a:noFill/>
          </a:ln>
        </p:spPr>
      </p:pic>
      <p:sp>
        <p:nvSpPr>
          <p:cNvPr id="204" name="Google Shape;204;p31"/>
          <p:cNvSpPr txBox="1"/>
          <p:nvPr/>
        </p:nvSpPr>
        <p:spPr>
          <a:xfrm>
            <a:off x="320474" y="4347882"/>
            <a:ext cx="5014829"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volume fraction estimate (via DW-MRI)</a:t>
            </a:r>
            <a:endParaRPr sz="1733" b="1" i="1" kern="0" dirty="0">
              <a:solidFill>
                <a:srgbClr val="000000"/>
              </a:solidFill>
              <a:latin typeface="Lato"/>
              <a:ea typeface="Lato"/>
              <a:cs typeface="Lato"/>
              <a:sym typeface="Lato"/>
            </a:endParaRPr>
          </a:p>
        </p:txBody>
      </p:sp>
      <p:grpSp>
        <p:nvGrpSpPr>
          <p:cNvPr id="208" name="Google Shape;208;p31"/>
          <p:cNvGrpSpPr/>
          <p:nvPr/>
        </p:nvGrpSpPr>
        <p:grpSpPr>
          <a:xfrm rot="-5400000">
            <a:off x="6472487" y="5346173"/>
            <a:ext cx="2588877" cy="345388"/>
            <a:chOff x="7472026" y="2004514"/>
            <a:chExt cx="3718224" cy="276886"/>
          </a:xfrm>
        </p:grpSpPr>
        <p:sp>
          <p:nvSpPr>
            <p:cNvPr id="209" name="Google Shape;209;p31"/>
            <p:cNvSpPr txBox="1"/>
            <p:nvPr/>
          </p:nvSpPr>
          <p:spPr>
            <a:xfrm rot="5400000">
              <a:off x="10766737" y="1843814"/>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a:solidFill>
                    <a:srgbClr val="000000"/>
                  </a:solidFill>
                  <a:latin typeface="Times New Roman"/>
                  <a:ea typeface="Times New Roman"/>
                  <a:cs typeface="Times New Roman"/>
                  <a:sym typeface="Times New Roman"/>
                </a:rPr>
                <a:t>1</a:t>
              </a:r>
              <a:endParaRPr sz="1467" kern="0" dirty="0">
                <a:solidFill>
                  <a:srgbClr val="000000"/>
                </a:solidFill>
                <a:latin typeface="Times New Roman"/>
                <a:ea typeface="Times New Roman"/>
                <a:cs typeface="Times New Roman"/>
                <a:sym typeface="Times New Roman"/>
              </a:endParaRPr>
            </a:p>
          </p:txBody>
        </p:sp>
        <p:sp>
          <p:nvSpPr>
            <p:cNvPr id="210" name="Google Shape;210;p31"/>
            <p:cNvSpPr txBox="1"/>
            <p:nvPr/>
          </p:nvSpPr>
          <p:spPr>
            <a:xfrm rot="5400000">
              <a:off x="7726339" y="1857887"/>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Times New Roman"/>
                  <a:ea typeface="Times New Roman"/>
                  <a:cs typeface="Times New Roman"/>
                  <a:sym typeface="Times New Roman"/>
                </a:rPr>
                <a:t>0</a:t>
              </a:r>
              <a:endParaRPr sz="1467" kern="0">
                <a:solidFill>
                  <a:srgbClr val="000000"/>
                </a:solidFill>
                <a:latin typeface="Times New Roman"/>
                <a:ea typeface="Times New Roman"/>
                <a:cs typeface="Times New Roman"/>
                <a:sym typeface="Times New Roman"/>
              </a:endParaRPr>
            </a:p>
          </p:txBody>
        </p:sp>
        <p:pic>
          <p:nvPicPr>
            <p:cNvPr id="211" name="Google Shape;211;p31"/>
            <p:cNvPicPr preferRelativeResize="0"/>
            <p:nvPr/>
          </p:nvPicPr>
          <p:blipFill rotWithShape="1">
            <a:blip r:embed="rId4">
              <a:alphaModFix/>
            </a:blip>
            <a:srcRect l="10616" t="1065" r="11496" b="1153"/>
            <a:stretch/>
          </p:blipFill>
          <p:spPr>
            <a:xfrm rot="5400000">
              <a:off x="9196670" y="535209"/>
              <a:ext cx="143397" cy="3082007"/>
            </a:xfrm>
            <a:prstGeom prst="rect">
              <a:avLst/>
            </a:prstGeom>
            <a:noFill/>
            <a:ln>
              <a:noFill/>
            </a:ln>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9D2EB9-F759-B740-1F50-4B74ACD04B3E}"/>
                  </a:ext>
                </a:extLst>
              </p:cNvPr>
              <p:cNvSpPr txBox="1"/>
              <p:nvPr/>
            </p:nvSpPr>
            <p:spPr>
              <a:xfrm>
                <a:off x="320474" y="4793916"/>
                <a:ext cx="3176044" cy="611771"/>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𝐴𝐷𝐶</m:t>
                          </m:r>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 </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𝑚𝑖𝑛</m:t>
                              </m:r>
                            </m:sub>
                          </m:sSub>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199D2EB9-F759-B740-1F50-4B74ACD04B3E}"/>
                  </a:ext>
                </a:extLst>
              </p:cNvPr>
              <p:cNvSpPr txBox="1">
                <a:spLocks noRot="1" noChangeAspect="1" noMove="1" noResize="1" noEditPoints="1" noAdjustHandles="1" noChangeArrowheads="1" noChangeShapeType="1" noTextEdit="1"/>
              </p:cNvSpPr>
              <p:nvPr/>
            </p:nvSpPr>
            <p:spPr>
              <a:xfrm>
                <a:off x="320474" y="4793916"/>
                <a:ext cx="3176044" cy="611771"/>
              </a:xfrm>
              <a:prstGeom prst="rect">
                <a:avLst/>
              </a:prstGeom>
              <a:blipFill>
                <a:blip r:embed="rId5"/>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584E82-24E7-CF1E-AEF8-7175A49F8503}"/>
                  </a:ext>
                </a:extLst>
              </p:cNvPr>
              <p:cNvSpPr txBox="1"/>
              <p:nvPr/>
            </p:nvSpPr>
            <p:spPr>
              <a:xfrm>
                <a:off x="320474" y="2647490"/>
                <a:ext cx="76223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𝐸</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𝐸</m:t>
                                  </m:r>
                                </m:sub>
                              </m:sSub>
                            </m:den>
                          </m:f>
                        </m:e>
                      </m:d>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4584E82-24E7-CF1E-AEF8-7175A49F8503}"/>
                  </a:ext>
                </a:extLst>
              </p:cNvPr>
              <p:cNvSpPr txBox="1">
                <a:spLocks noRot="1" noChangeAspect="1" noMove="1" noResize="1" noEditPoints="1" noAdjustHandles="1" noChangeArrowheads="1" noChangeShapeType="1" noTextEdit="1"/>
              </p:cNvSpPr>
              <p:nvPr/>
            </p:nvSpPr>
            <p:spPr>
              <a:xfrm>
                <a:off x="320474" y="2647490"/>
                <a:ext cx="7622332" cy="6579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FB548B-0841-BAA2-F057-35A383FCAB20}"/>
                  </a:ext>
                </a:extLst>
              </p:cNvPr>
              <p:cNvSpPr txBox="1"/>
              <p:nvPr/>
            </p:nvSpPr>
            <p:spPr>
              <a:xfrm>
                <a:off x="320474" y="3714620"/>
                <a:ext cx="75755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𝑁</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𝑁</m:t>
                                  </m:r>
                                </m:sub>
                              </m:sSub>
                            </m:den>
                          </m:f>
                        </m:e>
                      </m:d>
                    </m:oMath>
                  </m:oMathPara>
                </a14:m>
                <a:endParaRPr lang="en-US" sz="16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32FB548B-0841-BAA2-F057-35A383FCAB20}"/>
                  </a:ext>
                </a:extLst>
              </p:cNvPr>
              <p:cNvSpPr txBox="1">
                <a:spLocks noRot="1" noChangeAspect="1" noMove="1" noResize="1" noEditPoints="1" noAdjustHandles="1" noChangeArrowheads="1" noChangeShapeType="1" noTextEdit="1"/>
              </p:cNvSpPr>
              <p:nvPr/>
            </p:nvSpPr>
            <p:spPr>
              <a:xfrm>
                <a:off x="320474" y="3714620"/>
                <a:ext cx="7575532" cy="6579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b="0" i="1" smtClean="0">
                                        <a:solidFill>
                                          <a:schemeClr val="tx2">
                                            <a:lumMod val="10000"/>
                                          </a:schemeClr>
                                        </a:solidFill>
                                        <a:latin typeface="Cambria Math" panose="02040503050406030204" pitchFamily="18" charset="0"/>
                                      </a:rPr>
                                      <m:t>𝑁</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i="1">
                                        <a:solidFill>
                                          <a:schemeClr val="tx2">
                                            <a:lumMod val="10000"/>
                                          </a:schemeClr>
                                        </a:solidFill>
                                        <a:latin typeface="Cambria Math" panose="02040503050406030204" pitchFamily="18" charset="0"/>
                                      </a:rPr>
                                      <m:t>𝐸</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Choice>
        <mc:Fallback xmlns="">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37705" r="-415254" b="-559016"/>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204878" r="-415254" b="-731707"/>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3F603D-D9B6-CE9D-F69A-92384133F14F}"/>
                  </a:ext>
                </a:extLst>
              </p:cNvPr>
              <p:cNvSpPr txBox="1"/>
              <p:nvPr/>
            </p:nvSpPr>
            <p:spPr>
              <a:xfrm>
                <a:off x="320474" y="5823612"/>
                <a:ext cx="2686823"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a:t>
                </a:r>
              </a:p>
            </p:txBody>
          </p:sp>
        </mc:Choice>
        <mc:Fallback xmlns="">
          <p:sp>
            <p:nvSpPr>
              <p:cNvPr id="10" name="TextBox 9">
                <a:extLst>
                  <a:ext uri="{FF2B5EF4-FFF2-40B4-BE49-F238E27FC236}">
                    <a16:creationId xmlns:a16="http://schemas.microsoft.com/office/drawing/2014/main" id="{653F603D-D9B6-CE9D-F69A-92384133F14F}"/>
                  </a:ext>
                </a:extLst>
              </p:cNvPr>
              <p:cNvSpPr txBox="1">
                <a:spLocks noRot="1" noChangeAspect="1" noMove="1" noResize="1" noEditPoints="1" noAdjustHandles="1" noChangeArrowheads="1" noChangeShapeType="1" noTextEdit="1"/>
              </p:cNvSpPr>
              <p:nvPr/>
            </p:nvSpPr>
            <p:spPr>
              <a:xfrm>
                <a:off x="320474" y="5823612"/>
                <a:ext cx="2686823" cy="345223"/>
              </a:xfrm>
              <a:prstGeom prst="rect">
                <a:avLst/>
              </a:prstGeom>
              <a:blipFill>
                <a:blip r:embed="rId9"/>
                <a:stretch>
                  <a:fillRect b="-25000"/>
                </a:stretch>
              </a:blipFill>
            </p:spPr>
            <p:txBody>
              <a:bodyPr/>
              <a:lstStyle/>
              <a:p>
                <a:r>
                  <a:rPr lang="en-US">
                    <a:noFill/>
                  </a:rPr>
                  <a:t> </a:t>
                </a:r>
              </a:p>
            </p:txBody>
          </p:sp>
        </mc:Fallback>
      </mc:AlternateContent>
      <p:sp>
        <p:nvSpPr>
          <p:cNvPr id="11" name="Google Shape;204;p31">
            <a:extLst>
              <a:ext uri="{FF2B5EF4-FFF2-40B4-BE49-F238E27FC236}">
                <a16:creationId xmlns:a16="http://schemas.microsoft.com/office/drawing/2014/main" id="{36EFF3F9-B3BA-F0C9-C2C1-04F01A6ECBA0}"/>
              </a:ext>
            </a:extLst>
          </p:cNvPr>
          <p:cNvSpPr txBox="1"/>
          <p:nvPr/>
        </p:nvSpPr>
        <p:spPr>
          <a:xfrm>
            <a:off x="320473" y="5378553"/>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and non-enhancing tumor cell count</a:t>
            </a:r>
            <a:endParaRPr sz="1733" b="1" i="1"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75C889-8FA0-A369-2820-6E31928E60C6}"/>
                  </a:ext>
                </a:extLst>
              </p:cNvPr>
              <p:cNvSpPr txBox="1"/>
              <p:nvPr/>
            </p:nvSpPr>
            <p:spPr>
              <a:xfrm>
                <a:off x="2551825" y="5821871"/>
                <a:ext cx="2556195"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2" name="TextBox 11">
                <a:extLst>
                  <a:ext uri="{FF2B5EF4-FFF2-40B4-BE49-F238E27FC236}">
                    <a16:creationId xmlns:a16="http://schemas.microsoft.com/office/drawing/2014/main" id="{E075C889-8FA0-A369-2820-6E31928E60C6}"/>
                  </a:ext>
                </a:extLst>
              </p:cNvPr>
              <p:cNvSpPr txBox="1">
                <a:spLocks noRot="1" noChangeAspect="1" noMove="1" noResize="1" noEditPoints="1" noAdjustHandles="1" noChangeArrowheads="1" noChangeShapeType="1" noTextEdit="1"/>
              </p:cNvSpPr>
              <p:nvPr/>
            </p:nvSpPr>
            <p:spPr>
              <a:xfrm>
                <a:off x="2551825" y="5821871"/>
                <a:ext cx="2556195" cy="345223"/>
              </a:xfrm>
              <a:prstGeom prst="rect">
                <a:avLst/>
              </a:prstGeom>
              <a:blipFill>
                <a:blip r:embed="rId10"/>
                <a:stretch>
                  <a:fillRect b="-142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015D40-26B1-8CF6-B7A9-0F97512E61FB}"/>
              </a:ext>
            </a:extLst>
          </p:cNvPr>
          <p:cNvSpPr txBox="1"/>
          <p:nvPr/>
        </p:nvSpPr>
        <p:spPr>
          <a:xfrm rot="16200000">
            <a:off x="6993463" y="5458910"/>
            <a:ext cx="1811714" cy="276999"/>
          </a:xfrm>
          <a:prstGeom prst="rect">
            <a:avLst/>
          </a:prstGeom>
          <a:noFill/>
        </p:spPr>
        <p:txBody>
          <a:bodyPr wrap="none" rtlCol="0">
            <a:spAutoFit/>
          </a:bodyPr>
          <a:lstStyle/>
          <a:p>
            <a:r>
              <a:rPr lang="en-US" sz="1200" dirty="0">
                <a:solidFill>
                  <a:schemeClr val="tx2">
                    <a:lumMod val="10000"/>
                  </a:schemeClr>
                </a:solidFill>
                <a:latin typeface="Raleway" pitchFamily="2" charset="77"/>
              </a:rPr>
              <a:t>Tumor volume fraction</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P spid="204" grpId="0"/>
      <p:bldP spid="3" grpId="0"/>
      <p:bldP spid="5" grpId="0"/>
      <p:bldP spid="7" grpId="0"/>
      <p:bldP spid="10" grpId="0"/>
      <p:bldP spid="11" grpId="0"/>
      <p:bldP spid="12"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body" idx="4294967295"/>
          </p:nvPr>
        </p:nvSpPr>
        <p:spPr>
          <a:xfrm>
            <a:off x="3414800" y="-7127"/>
            <a:ext cx="8777200" cy="1262308"/>
          </a:xfrm>
          <a:prstGeom prst="rect">
            <a:avLst/>
          </a:prstGeom>
        </p:spPr>
        <p:txBody>
          <a:bodyPr spcFirstLastPara="1" wrap="square" lIns="121900" tIns="121900" rIns="121900" bIns="121900" anchor="t" anchorCtr="0">
            <a:noAutofit/>
          </a:bodyPr>
          <a:lstStyle/>
          <a:p>
            <a:pPr marL="0" indent="0" algn="r">
              <a:lnSpc>
                <a:spcPct val="115000"/>
              </a:lnSpc>
              <a:spcBef>
                <a:spcPts val="0"/>
              </a:spcBef>
              <a:buNone/>
            </a:pPr>
            <a:r>
              <a:rPr lang="en" sz="1867" dirty="0">
                <a:solidFill>
                  <a:schemeClr val="dk2"/>
                </a:solidFill>
              </a:rPr>
              <a:t>We simulated tumor growth and RT for each patient assuming treatment efficacy varies </a:t>
            </a:r>
            <a:r>
              <a:rPr lang="en" sz="1867" b="1" dirty="0">
                <a:solidFill>
                  <a:srgbClr val="C27BA0"/>
                </a:solidFill>
              </a:rPr>
              <a:t>homogeneously</a:t>
            </a:r>
            <a:r>
              <a:rPr lang="en" sz="1867" dirty="0">
                <a:solidFill>
                  <a:schemeClr val="dk2"/>
                </a:solidFill>
              </a:rPr>
              <a:t> (</a:t>
            </a:r>
            <a:r>
              <a:rPr lang="en" sz="1867" b="1" dirty="0">
                <a:solidFill>
                  <a:srgbClr val="C27BA0"/>
                </a:solidFill>
              </a:rPr>
              <a:t>globally</a:t>
            </a:r>
            <a:r>
              <a:rPr lang="en" sz="1867" dirty="0">
                <a:solidFill>
                  <a:schemeClr val="dk2"/>
                </a:solidFill>
              </a:rPr>
              <a:t>) or </a:t>
            </a:r>
            <a:r>
              <a:rPr lang="en" sz="1867" b="1" dirty="0">
                <a:solidFill>
                  <a:srgbClr val="6AA84F"/>
                </a:solidFill>
              </a:rPr>
              <a:t>heterogeneously</a:t>
            </a:r>
            <a:r>
              <a:rPr lang="en" sz="1867" dirty="0">
                <a:solidFill>
                  <a:schemeClr val="dk2"/>
                </a:solidFill>
              </a:rPr>
              <a:t> </a:t>
            </a:r>
            <a:endParaRPr sz="1867" dirty="0">
              <a:solidFill>
                <a:schemeClr val="dk2"/>
              </a:solidFill>
            </a:endParaRPr>
          </a:p>
          <a:p>
            <a:pPr marL="0" indent="0" algn="r">
              <a:lnSpc>
                <a:spcPct val="115000"/>
              </a:lnSpc>
              <a:spcBef>
                <a:spcPts val="0"/>
              </a:spcBef>
              <a:buNone/>
            </a:pPr>
            <a:r>
              <a:rPr lang="en" sz="1867" dirty="0">
                <a:solidFill>
                  <a:schemeClr val="dk2"/>
                </a:solidFill>
              </a:rPr>
              <a:t>(as a function of</a:t>
            </a:r>
            <a:r>
              <a:rPr lang="en" sz="1867" dirty="0">
                <a:solidFill>
                  <a:schemeClr val="lt1"/>
                </a:solidFill>
              </a:rPr>
              <a:t> </a:t>
            </a:r>
            <a:r>
              <a:rPr lang="en" sz="1867" b="1" dirty="0">
                <a:solidFill>
                  <a:srgbClr val="6AA84F"/>
                </a:solidFill>
              </a:rPr>
              <a:t>vasculature</a:t>
            </a:r>
            <a:r>
              <a:rPr lang="en" sz="1867" dirty="0">
                <a:solidFill>
                  <a:schemeClr val="lt1"/>
                </a:solidFill>
              </a:rPr>
              <a:t> </a:t>
            </a:r>
            <a:r>
              <a:rPr lang="en" sz="1867" dirty="0">
                <a:solidFill>
                  <a:schemeClr val="dk2"/>
                </a:solidFill>
              </a:rPr>
              <a:t>and</a:t>
            </a:r>
            <a:r>
              <a:rPr lang="en" sz="1867" dirty="0">
                <a:solidFill>
                  <a:schemeClr val="lt1"/>
                </a:solidFill>
              </a:rPr>
              <a:t> </a:t>
            </a:r>
            <a:r>
              <a:rPr lang="en" sz="1867" b="1" dirty="0">
                <a:solidFill>
                  <a:srgbClr val="6AA84F"/>
                </a:solidFill>
              </a:rPr>
              <a:t>cell density</a:t>
            </a:r>
            <a:r>
              <a:rPr lang="en" sz="1867" dirty="0">
                <a:solidFill>
                  <a:schemeClr val="dk2"/>
                </a:solidFill>
              </a:rPr>
              <a:t>).</a:t>
            </a:r>
            <a:r>
              <a:rPr lang="en" sz="1867" dirty="0">
                <a:solidFill>
                  <a:schemeClr val="lt1"/>
                </a:solidFill>
              </a:rPr>
              <a:t> </a:t>
            </a:r>
            <a:endParaRPr sz="1867" u="sng" dirty="0">
              <a:solidFill>
                <a:schemeClr val="lt1"/>
              </a:solidFill>
            </a:endParaRPr>
          </a:p>
        </p:txBody>
      </p:sp>
      <p:sp>
        <p:nvSpPr>
          <p:cNvPr id="217" name="Google Shape;217;p32"/>
          <p:cNvSpPr txBox="1">
            <a:spLocks noGrp="1"/>
          </p:cNvSpPr>
          <p:nvPr>
            <p:ph type="subTitle" idx="4294967295"/>
          </p:nvPr>
        </p:nvSpPr>
        <p:spPr>
          <a:xfrm>
            <a:off x="0" y="0"/>
            <a:ext cx="36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rgbClr val="2185C5"/>
                </a:solidFill>
                <a:latin typeface="Raleway"/>
                <a:ea typeface="Raleway"/>
                <a:cs typeface="Raleway"/>
                <a:sym typeface="Raleway"/>
              </a:rPr>
              <a:t> Methods</a:t>
            </a:r>
            <a:endParaRPr sz="3733" i="1" dirty="0">
              <a:solidFill>
                <a:srgbClr val="2185C5"/>
              </a:solidFill>
              <a:latin typeface="Raleway"/>
              <a:ea typeface="Raleway"/>
              <a:cs typeface="Raleway"/>
              <a:sym typeface="Raleway"/>
            </a:endParaRPr>
          </a:p>
        </p:txBody>
      </p:sp>
      <p:sp>
        <p:nvSpPr>
          <p:cNvPr id="218" name="Google Shape;218;p32"/>
          <p:cNvSpPr txBox="1"/>
          <p:nvPr/>
        </p:nvSpPr>
        <p:spPr>
          <a:xfrm>
            <a:off x="-85767" y="6409367"/>
            <a:ext cx="3692000"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Lato"/>
                <a:ea typeface="Lato"/>
                <a:cs typeface="Lato"/>
                <a:sym typeface="Lato"/>
              </a:rPr>
              <a:t>Hormuth et al. </a:t>
            </a:r>
            <a:r>
              <a:rPr lang="en" sz="1467" i="1" kern="0">
                <a:solidFill>
                  <a:srgbClr val="000000"/>
                </a:solidFill>
                <a:latin typeface="Lato"/>
                <a:ea typeface="Lato"/>
                <a:cs typeface="Lato"/>
                <a:sym typeface="Lato"/>
              </a:rPr>
              <a:t>Sci Rep</a:t>
            </a:r>
            <a:r>
              <a:rPr lang="en" sz="1467" kern="0">
                <a:solidFill>
                  <a:srgbClr val="000000"/>
                </a:solidFill>
                <a:latin typeface="Lato"/>
                <a:ea typeface="Lato"/>
                <a:cs typeface="Lato"/>
                <a:sym typeface="Lato"/>
              </a:rPr>
              <a:t> </a:t>
            </a:r>
            <a:r>
              <a:rPr lang="en" sz="1467" b="1" kern="0">
                <a:solidFill>
                  <a:srgbClr val="000000"/>
                </a:solidFill>
                <a:latin typeface="Lato"/>
                <a:ea typeface="Lato"/>
                <a:cs typeface="Lato"/>
                <a:sym typeface="Lato"/>
              </a:rPr>
              <a:t>11</a:t>
            </a:r>
            <a:r>
              <a:rPr lang="en" sz="1467" kern="0">
                <a:solidFill>
                  <a:srgbClr val="000000"/>
                </a:solidFill>
                <a:latin typeface="Lato"/>
                <a:ea typeface="Lato"/>
                <a:cs typeface="Lato"/>
                <a:sym typeface="Lato"/>
              </a:rPr>
              <a:t>, 8520, 2021</a:t>
            </a:r>
            <a:endParaRPr sz="1467" kern="0">
              <a:solidFill>
                <a:srgbClr val="000000"/>
              </a:solidFill>
              <a:latin typeface="Lato"/>
              <a:ea typeface="Lato"/>
              <a:cs typeface="Lato"/>
              <a:sym typeface="Lato"/>
            </a:endParaRPr>
          </a:p>
        </p:txBody>
      </p:sp>
      <p:sp>
        <p:nvSpPr>
          <p:cNvPr id="219" name="Google Shape;219;p32"/>
          <p:cNvSpPr/>
          <p:nvPr/>
        </p:nvSpPr>
        <p:spPr>
          <a:xfrm>
            <a:off x="542400" y="1162282"/>
            <a:ext cx="6370400" cy="878245"/>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defTabSz="609585">
              <a:buClr>
                <a:srgbClr val="000000"/>
              </a:buClr>
            </a:pPr>
            <a:endParaRPr sz="1867"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2484">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pPr marL="0" lvl="0" indent="0" algn="ctr" rtl="0">
                            <a:lnSpc>
                              <a:spcPct val="115000"/>
                            </a:lnSpc>
                            <a:spcBef>
                              <a:spcPts val="0"/>
                            </a:spcBef>
                            <a:spcAft>
                              <a:spcPts val="0"/>
                            </a:spcAft>
                            <a:buNone/>
                          </a:pPr>
                          <a:r>
                            <a:rPr lang="en-US" sz="1200" i="1" dirty="0">
                              <a:solidFill>
                                <a:schemeClr val="tx2">
                                  <a:lumMod val="10000"/>
                                </a:schemeClr>
                              </a:solidFill>
                              <a:latin typeface="Raleway"/>
                              <a:ea typeface="Raleway"/>
                              <a:cs typeface="Raleway"/>
                              <a:sym typeface="Raleway"/>
                            </a:rPr>
                            <a:t>SF</a:t>
                          </a:r>
                          <a:r>
                            <a:rPr lang="en-US" sz="1200" i="1" baseline="-25000" dirty="0">
                              <a:solidFill>
                                <a:schemeClr val="tx2">
                                  <a:lumMod val="10000"/>
                                </a:schemeClr>
                              </a:solidFill>
                              <a:latin typeface="Raleway"/>
                              <a:ea typeface="Raleway"/>
                              <a:cs typeface="Raleway"/>
                              <a:sym typeface="Raleway"/>
                            </a:rPr>
                            <a:t>C,V</a:t>
                          </a:r>
                          <a14:m>
                            <m:oMath xmlns:m="http://schemas.openxmlformats.org/officeDocument/2006/math">
                              <m:d>
                                <m:dPr>
                                  <m:ctrlPr>
                                    <a:rPr lang="ar-AE" sz="1200" i="1" smtClean="0">
                                      <a:solidFill>
                                        <a:schemeClr val="tx2">
                                          <a:lumMod val="10000"/>
                                        </a:schemeClr>
                                      </a:solidFill>
                                      <a:latin typeface="Cambria Math" panose="02040503050406030204" pitchFamily="18" charset="0"/>
                                    </a:rPr>
                                  </m:ctrlPr>
                                </m:dPr>
                                <m:e>
                                  <m:acc>
                                    <m:accPr>
                                      <m:chr m:val="̅"/>
                                      <m:ctrlPr>
                                        <a:rPr lang="ar-AE" sz="1200" i="1">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e>
                              </m:d>
                            </m:oMath>
                          </a14:m>
                          <a:endParaRPr lang="ar-AE"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699">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200" i="1" dirty="0">
                              <a:solidFill>
                                <a:schemeClr val="tx2">
                                  <a:lumMod val="10000"/>
                                </a:schemeClr>
                              </a:solidFill>
                              <a:latin typeface="Raleway"/>
                              <a:ea typeface="Raleway"/>
                              <a:cs typeface="Raleway"/>
                              <a:sym typeface="Raleway"/>
                            </a:rPr>
                            <a:t>SF</a:t>
                          </a:r>
                          <a:r>
                            <a:rPr lang="en" sz="1200" i="1" baseline="-25000" dirty="0">
                              <a:solidFill>
                                <a:schemeClr val="tx2">
                                  <a:lumMod val="10000"/>
                                </a:schemeClr>
                              </a:solidFill>
                              <a:latin typeface="Raleway"/>
                              <a:ea typeface="Raleway"/>
                              <a:cs typeface="Raleway"/>
                              <a:sym typeface="Raleway"/>
                            </a:rPr>
                            <a:t>LQ</a:t>
                          </a:r>
                          <a14:m>
                            <m:oMath xmlns:m="http://schemas.openxmlformats.org/officeDocument/2006/math">
                              <m:d>
                                <m:dPr>
                                  <m:ctrlPr>
                                    <a:rPr kumimoji="0" lang="ar-AE" sz="1200" b="0" i="1" u="none" strike="noStrike" kern="0" cap="none" spc="0" normalizeH="0" baseline="0" noProof="0" smtClean="0">
                                      <a:ln>
                                        <a:noFill/>
                                      </a:ln>
                                      <a:solidFill>
                                        <a:srgbClr val="DEE2E6">
                                          <a:lumMod val="10000"/>
                                        </a:srgbClr>
                                      </a:solidFill>
                                      <a:effectLst/>
                                      <a:uLnTx/>
                                      <a:uFillTx/>
                                      <a:latin typeface="Cambria Math" panose="02040503050406030204" pitchFamily="18" charset="0"/>
                                      <a:ea typeface="+mn-ea"/>
                                      <a:sym typeface="Arial"/>
                                    </a:rPr>
                                  </m:ctrlPr>
                                </m:dPr>
                                <m:e>
                                  <m:acc>
                                    <m:accPr>
                                      <m:chr m:val="̅"/>
                                      <m:ctrlP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ctrlPr>
                                    </m:accPr>
                                    <m:e>
                                      <m: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t>𝑥</m:t>
                                      </m:r>
                                    </m:e>
                                  </m:acc>
                                </m:e>
                              </m:d>
                            </m:oMath>
                          </a14:m>
                          <a:endParaRPr sz="28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075">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OER(</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387">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Dose(</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7925">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36538" r="-423333" b="-353846"/>
                          </a:stretch>
                        </a:blip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741">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23636" r="-423333" b="-23454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117">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100000" r="-423333" b="-19545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429">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94737" r="-423333" b="-13158"/>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Fallback>
      </mc:AlternateContent>
      <p:sp>
        <p:nvSpPr>
          <p:cNvPr id="222" name="Google Shape;222;p32"/>
          <p:cNvSpPr txBox="1">
            <a:spLocks noGrp="1"/>
          </p:cNvSpPr>
          <p:nvPr>
            <p:ph type="body" idx="4294967295"/>
          </p:nvPr>
        </p:nvSpPr>
        <p:spPr>
          <a:xfrm>
            <a:off x="3443593" y="1481691"/>
            <a:ext cx="672000" cy="472000"/>
          </a:xfrm>
          <a:prstGeom prst="rect">
            <a:avLst/>
          </a:prstGeom>
        </p:spPr>
        <p:txBody>
          <a:bodyPr spcFirstLastPara="1" wrap="square" lIns="121900" tIns="121900" rIns="121900" bIns="121900" anchor="t" anchorCtr="0">
            <a:noAutofit/>
          </a:bodyPr>
          <a:lstStyle/>
          <a:p>
            <a:pPr marL="0" indent="0">
              <a:lnSpc>
                <a:spcPct val="115000"/>
              </a:lnSpc>
              <a:spcBef>
                <a:spcPts val="0"/>
              </a:spcBef>
              <a:buNone/>
            </a:pPr>
            <a:r>
              <a:rPr lang="en" sz="1600" i="1" dirty="0">
                <a:solidFill>
                  <a:srgbClr val="000000"/>
                </a:solidFill>
              </a:rPr>
              <a:t>and</a:t>
            </a:r>
            <a:endParaRPr sz="1600" i="1" u="sng" dirty="0">
              <a:solidFill>
                <a:srgbClr val="000000"/>
              </a:solidFill>
            </a:endParaRPr>
          </a:p>
        </p:txBody>
      </p:sp>
      <p:cxnSp>
        <p:nvCxnSpPr>
          <p:cNvPr id="224" name="Google Shape;224;p32"/>
          <p:cNvCxnSpPr>
            <a:cxnSpLocks/>
            <a:stCxn id="225" idx="3"/>
            <a:endCxn id="226" idx="1"/>
          </p:cNvCxnSpPr>
          <p:nvPr/>
        </p:nvCxnSpPr>
        <p:spPr>
          <a:xfrm flipV="1">
            <a:off x="2341096" y="3305024"/>
            <a:ext cx="442293" cy="1"/>
          </a:xfrm>
          <a:prstGeom prst="straightConnector1">
            <a:avLst/>
          </a:prstGeom>
          <a:noFill/>
          <a:ln w="28575" cap="flat" cmpd="sng">
            <a:solidFill>
              <a:srgbClr val="4F81BD"/>
            </a:solidFill>
            <a:prstDash val="solid"/>
            <a:round/>
            <a:headEnd type="none" w="med" len="med"/>
            <a:tailEnd type="triangle" w="med" len="med"/>
          </a:ln>
        </p:spPr>
      </p:cxnSp>
      <p:cxnSp>
        <p:nvCxnSpPr>
          <p:cNvPr id="227" name="Google Shape;227;p32"/>
          <p:cNvCxnSpPr>
            <a:cxnSpLocks/>
            <a:stCxn id="228" idx="3"/>
            <a:endCxn id="229" idx="1"/>
          </p:cNvCxnSpPr>
          <p:nvPr/>
        </p:nvCxnSpPr>
        <p:spPr>
          <a:xfrm flipV="1">
            <a:off x="2332082" y="4602160"/>
            <a:ext cx="462175" cy="544872"/>
          </a:xfrm>
          <a:prstGeom prst="straightConnector1">
            <a:avLst/>
          </a:prstGeom>
          <a:noFill/>
          <a:ln w="28575" cap="flat" cmpd="sng">
            <a:solidFill>
              <a:srgbClr val="4F81BD"/>
            </a:solidFill>
            <a:prstDash val="solid"/>
            <a:round/>
            <a:headEnd type="none" w="med" len="med"/>
            <a:tailEnd type="triangle" w="med" len="med"/>
          </a:ln>
        </p:spPr>
      </p:cxnSp>
      <p:cxnSp>
        <p:nvCxnSpPr>
          <p:cNvPr id="230" name="Google Shape;230;p32"/>
          <p:cNvCxnSpPr>
            <a:cxnSpLocks/>
            <a:stCxn id="228" idx="3"/>
            <a:endCxn id="231" idx="1"/>
          </p:cNvCxnSpPr>
          <p:nvPr/>
        </p:nvCxnSpPr>
        <p:spPr>
          <a:xfrm>
            <a:off x="2332082" y="5147032"/>
            <a:ext cx="462175" cy="725768"/>
          </a:xfrm>
          <a:prstGeom prst="straightConnector1">
            <a:avLst/>
          </a:prstGeom>
          <a:noFill/>
          <a:ln w="28575" cap="flat" cmpd="sng">
            <a:solidFill>
              <a:srgbClr val="4F81BD"/>
            </a:solidFill>
            <a:prstDash val="solid"/>
            <a:round/>
            <a:headEnd type="none" w="med" len="med"/>
            <a:tailEnd type="triangle" w="med" len="med"/>
          </a:ln>
        </p:spPr>
      </p:cxnSp>
      <p:pic>
        <p:nvPicPr>
          <p:cNvPr id="231" name="Google Shape;231;p32"/>
          <p:cNvPicPr preferRelativeResize="0"/>
          <p:nvPr/>
        </p:nvPicPr>
        <p:blipFill>
          <a:blip r:embed="rId4">
            <a:alphaModFix/>
          </a:blip>
          <a:stretch>
            <a:fillRect/>
          </a:stretch>
        </p:blipFill>
        <p:spPr>
          <a:xfrm>
            <a:off x="2794257" y="5347000"/>
            <a:ext cx="5102548" cy="1051600"/>
          </a:xfrm>
          <a:prstGeom prst="rect">
            <a:avLst/>
          </a:prstGeom>
          <a:noFill/>
          <a:ln>
            <a:noFill/>
          </a:ln>
        </p:spPr>
      </p:pic>
      <p:pic>
        <p:nvPicPr>
          <p:cNvPr id="232" name="Google Shape;232;p32"/>
          <p:cNvPicPr preferRelativeResize="0"/>
          <p:nvPr/>
        </p:nvPicPr>
        <p:blipFill>
          <a:blip r:embed="rId5">
            <a:alphaModFix/>
          </a:blip>
          <a:stretch>
            <a:fillRect/>
          </a:stretch>
        </p:blipFill>
        <p:spPr>
          <a:xfrm>
            <a:off x="2982572" y="5268975"/>
            <a:ext cx="1461384" cy="463365"/>
          </a:xfrm>
          <a:prstGeom prst="rect">
            <a:avLst/>
          </a:prstGeom>
          <a:noFill/>
          <a:ln>
            <a:noFill/>
          </a:ln>
        </p:spPr>
      </p:pic>
      <p:pic>
        <p:nvPicPr>
          <p:cNvPr id="233" name="Google Shape;233;p32"/>
          <p:cNvPicPr preferRelativeResize="0"/>
          <p:nvPr/>
        </p:nvPicPr>
        <p:blipFill rotWithShape="1">
          <a:blip r:embed="rId6">
            <a:alphaModFix/>
          </a:blip>
          <a:srcRect l="5864" b="29108"/>
          <a:stretch/>
        </p:blipFill>
        <p:spPr>
          <a:xfrm>
            <a:off x="3185283" y="5327469"/>
            <a:ext cx="1115884" cy="271424"/>
          </a:xfrm>
          <a:prstGeom prst="rect">
            <a:avLst/>
          </a:prstGeom>
          <a:noFill/>
          <a:ln>
            <a:noFill/>
          </a:ln>
        </p:spPr>
      </p:pic>
      <p:pic>
        <p:nvPicPr>
          <p:cNvPr id="228" name="Google Shape;228;p32"/>
          <p:cNvPicPr preferRelativeResize="0"/>
          <p:nvPr/>
        </p:nvPicPr>
        <p:blipFill>
          <a:blip r:embed="rId7">
            <a:alphaModFix/>
          </a:blip>
          <a:stretch>
            <a:fillRect/>
          </a:stretch>
        </p:blipFill>
        <p:spPr>
          <a:xfrm>
            <a:off x="159265" y="4656515"/>
            <a:ext cx="2172817" cy="981035"/>
          </a:xfrm>
          <a:prstGeom prst="rect">
            <a:avLst/>
          </a:prstGeom>
          <a:noFill/>
          <a:ln>
            <a:noFill/>
          </a:ln>
        </p:spPr>
      </p:pic>
      <p:pic>
        <p:nvPicPr>
          <p:cNvPr id="225" name="Google Shape;225;p32"/>
          <p:cNvPicPr preferRelativeResize="0"/>
          <p:nvPr/>
        </p:nvPicPr>
        <p:blipFill>
          <a:blip r:embed="rId8">
            <a:alphaModFix/>
          </a:blip>
          <a:stretch>
            <a:fillRect/>
          </a:stretch>
        </p:blipFill>
        <p:spPr>
          <a:xfrm>
            <a:off x="168285" y="2814508"/>
            <a:ext cx="2172812" cy="981033"/>
          </a:xfrm>
          <a:prstGeom prst="rect">
            <a:avLst/>
          </a:prstGeom>
          <a:noFill/>
          <a:ln>
            <a:noFill/>
          </a:ln>
        </p:spPr>
      </p:pic>
      <p:pic>
        <p:nvPicPr>
          <p:cNvPr id="229" name="Google Shape;229;p32"/>
          <p:cNvPicPr preferRelativeResize="0"/>
          <p:nvPr/>
        </p:nvPicPr>
        <p:blipFill>
          <a:blip r:embed="rId4">
            <a:alphaModFix/>
          </a:blip>
          <a:stretch>
            <a:fillRect/>
          </a:stretch>
        </p:blipFill>
        <p:spPr>
          <a:xfrm>
            <a:off x="2794257" y="4076360"/>
            <a:ext cx="5102548" cy="1051600"/>
          </a:xfrm>
          <a:prstGeom prst="rect">
            <a:avLst/>
          </a:prstGeom>
          <a:noFill/>
          <a:ln>
            <a:noFill/>
          </a:ln>
        </p:spPr>
      </p:pic>
      <p:pic>
        <p:nvPicPr>
          <p:cNvPr id="226" name="Google Shape;226;p32"/>
          <p:cNvPicPr preferRelativeResize="0"/>
          <p:nvPr/>
        </p:nvPicPr>
        <p:blipFill>
          <a:blip r:embed="rId4">
            <a:alphaModFix/>
          </a:blip>
          <a:stretch>
            <a:fillRect/>
          </a:stretch>
        </p:blipFill>
        <p:spPr>
          <a:xfrm>
            <a:off x="2783390" y="2779223"/>
            <a:ext cx="5102548" cy="1051600"/>
          </a:xfrm>
          <a:prstGeom prst="rect">
            <a:avLst/>
          </a:prstGeom>
          <a:noFill/>
          <a:ln>
            <a:noFill/>
          </a:ln>
        </p:spPr>
      </p:pic>
      <p:pic>
        <p:nvPicPr>
          <p:cNvPr id="234" name="Google Shape;234;p32"/>
          <p:cNvPicPr preferRelativeResize="0"/>
          <p:nvPr/>
        </p:nvPicPr>
        <p:blipFill>
          <a:blip r:embed="rId5">
            <a:alphaModFix/>
          </a:blip>
          <a:stretch>
            <a:fillRect/>
          </a:stretch>
        </p:blipFill>
        <p:spPr>
          <a:xfrm>
            <a:off x="2982572" y="3910420"/>
            <a:ext cx="1461384" cy="463365"/>
          </a:xfrm>
          <a:prstGeom prst="rect">
            <a:avLst/>
          </a:prstGeom>
          <a:noFill/>
          <a:ln>
            <a:noFill/>
          </a:ln>
        </p:spPr>
      </p:pic>
      <p:pic>
        <p:nvPicPr>
          <p:cNvPr id="235" name="Google Shape;235;p32"/>
          <p:cNvPicPr preferRelativeResize="0"/>
          <p:nvPr/>
        </p:nvPicPr>
        <p:blipFill>
          <a:blip r:embed="rId5">
            <a:alphaModFix/>
          </a:blip>
          <a:stretch>
            <a:fillRect/>
          </a:stretch>
        </p:blipFill>
        <p:spPr>
          <a:xfrm>
            <a:off x="2931772" y="2598934"/>
            <a:ext cx="1461384" cy="463365"/>
          </a:xfrm>
          <a:prstGeom prst="rect">
            <a:avLst/>
          </a:prstGeom>
          <a:noFill/>
          <a:ln>
            <a:noFill/>
          </a:ln>
        </p:spPr>
      </p:pic>
      <p:pic>
        <p:nvPicPr>
          <p:cNvPr id="236" name="Google Shape;236;p32"/>
          <p:cNvPicPr preferRelativeResize="0"/>
          <p:nvPr/>
        </p:nvPicPr>
        <p:blipFill>
          <a:blip r:embed="rId9">
            <a:alphaModFix/>
          </a:blip>
          <a:stretch>
            <a:fillRect/>
          </a:stretch>
        </p:blipFill>
        <p:spPr>
          <a:xfrm>
            <a:off x="2923739" y="2663223"/>
            <a:ext cx="1461384" cy="346995"/>
          </a:xfrm>
          <a:prstGeom prst="rect">
            <a:avLst/>
          </a:prstGeom>
          <a:noFill/>
          <a:ln>
            <a:noFill/>
          </a:ln>
        </p:spPr>
      </p:pic>
      <p:pic>
        <p:nvPicPr>
          <p:cNvPr id="237" name="Google Shape;237;p32"/>
          <p:cNvPicPr preferRelativeResize="0"/>
          <p:nvPr/>
        </p:nvPicPr>
        <p:blipFill>
          <a:blip r:embed="rId10">
            <a:alphaModFix/>
          </a:blip>
          <a:stretch>
            <a:fillRect/>
          </a:stretch>
        </p:blipFill>
        <p:spPr>
          <a:xfrm>
            <a:off x="3155323" y="3987860"/>
            <a:ext cx="1115879" cy="347000"/>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8ABF6-20A8-6B01-7298-89B44FC8E551}"/>
                  </a:ext>
                </a:extLst>
              </p:cNvPr>
              <p:cNvSpPr txBox="1"/>
              <p:nvPr/>
            </p:nvSpPr>
            <p:spPr>
              <a:xfrm>
                <a:off x="554888" y="1560803"/>
                <a:ext cx="3137112" cy="335156"/>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400" i="1" kern="10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3" name="TextBox 12">
                <a:extLst>
                  <a:ext uri="{FF2B5EF4-FFF2-40B4-BE49-F238E27FC236}">
                    <a16:creationId xmlns:a16="http://schemas.microsoft.com/office/drawing/2014/main" id="{F198ABF6-20A8-6B01-7298-89B44FC8E551}"/>
                  </a:ext>
                </a:extLst>
              </p:cNvPr>
              <p:cNvSpPr txBox="1">
                <a:spLocks noRot="1" noChangeAspect="1" noMove="1" noResize="1" noEditPoints="1" noAdjustHandles="1" noChangeArrowheads="1" noChangeShapeType="1" noTextEdit="1"/>
              </p:cNvSpPr>
              <p:nvPr/>
            </p:nvSpPr>
            <p:spPr>
              <a:xfrm>
                <a:off x="554888" y="1560803"/>
                <a:ext cx="3137112" cy="335156"/>
              </a:xfrm>
              <a:prstGeom prst="rect">
                <a:avLst/>
              </a:prstGeom>
              <a:blipFill>
                <a:blip r:embed="rId11"/>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DE7E3-FDC5-647D-C9B5-23C7DFE35572}"/>
                  </a:ext>
                </a:extLst>
              </p:cNvPr>
              <p:cNvSpPr txBox="1"/>
              <p:nvPr/>
            </p:nvSpPr>
            <p:spPr>
              <a:xfrm>
                <a:off x="3907369" y="1571223"/>
                <a:ext cx="3365727" cy="335156"/>
              </a:xfrm>
              <a:prstGeom prst="rect">
                <a:avLst/>
              </a:prstGeom>
              <a:noFill/>
            </p:spPr>
            <p:txBody>
              <a:bodyPr wrap="square">
                <a:spAutoFit/>
              </a:bodyPr>
              <a:lstStyle/>
              <a:p>
                <a:pPr defTabSz="1219170">
                  <a:buClr>
                    <a:srgbClr val="000000"/>
                  </a:buClr>
                </a:pPr>
                <a14:m>
                  <m:oMath xmlns:m="http://schemas.openxmlformats.org/officeDocument/2006/math">
                    <m:sSub>
                      <m:sSubPr>
                        <m:ctrlPr>
                          <a:rPr lang="en-US" sz="1400" i="1" kern="0" smtClea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0">
                        <a:solidFill>
                          <a:srgbClr val="000000"/>
                        </a:solidFill>
                        <a:latin typeface="Times New Roman" panose="02020603050405020304" pitchFamily="18" charset="0"/>
                        <a:ea typeface="Arial Unicode MS" panose="020B0604020202020204" pitchFamily="34" charset="-128"/>
                        <a:cs typeface="Arial"/>
                        <a:sym typeface="Arial"/>
                      </a:rPr>
                      <m:t> </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endParaRPr lang="en-US" sz="1400"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CA7DE7E3-FDC5-647D-C9B5-23C7DFE35572}"/>
                  </a:ext>
                </a:extLst>
              </p:cNvPr>
              <p:cNvSpPr txBox="1">
                <a:spLocks noRot="1" noChangeAspect="1" noMove="1" noResize="1" noEditPoints="1" noAdjustHandles="1" noChangeArrowheads="1" noChangeShapeType="1" noTextEdit="1"/>
              </p:cNvSpPr>
              <p:nvPr/>
            </p:nvSpPr>
            <p:spPr>
              <a:xfrm>
                <a:off x="3907369" y="1571223"/>
                <a:ext cx="3365727" cy="335156"/>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93669F-7AF2-D0BE-D485-B0F01F964352}"/>
                  </a:ext>
                </a:extLst>
              </p:cNvPr>
              <p:cNvSpPr txBox="1"/>
              <p:nvPr/>
            </p:nvSpPr>
            <p:spPr>
              <a:xfrm>
                <a:off x="3169273" y="3000118"/>
                <a:ext cx="4394196"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𝐿𝑄</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AA93669F-7AF2-D0BE-D485-B0F01F964352}"/>
                  </a:ext>
                </a:extLst>
              </p:cNvPr>
              <p:cNvSpPr txBox="1">
                <a:spLocks noRot="1" noChangeAspect="1" noMove="1" noResize="1" noEditPoints="1" noAdjustHandles="1" noChangeArrowheads="1" noChangeShapeType="1" noTextEdit="1"/>
              </p:cNvSpPr>
              <p:nvPr/>
            </p:nvSpPr>
            <p:spPr>
              <a:xfrm>
                <a:off x="3169273" y="3000118"/>
                <a:ext cx="4394196" cy="6225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B246CE-EDD6-4B77-8D7B-A7074F7E537B}"/>
                  </a:ext>
                </a:extLst>
              </p:cNvPr>
              <p:cNvSpPr txBox="1"/>
              <p:nvPr/>
            </p:nvSpPr>
            <p:spPr>
              <a:xfrm>
                <a:off x="2846803" y="5666314"/>
                <a:ext cx="5039135"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𝑉</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 </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den>
                          </m:f>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 ∙</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20" name="TextBox 19">
                <a:extLst>
                  <a:ext uri="{FF2B5EF4-FFF2-40B4-BE49-F238E27FC236}">
                    <a16:creationId xmlns:a16="http://schemas.microsoft.com/office/drawing/2014/main" id="{44B246CE-EDD6-4B77-8D7B-A7074F7E537B}"/>
                  </a:ext>
                </a:extLst>
              </p:cNvPr>
              <p:cNvSpPr txBox="1">
                <a:spLocks noRot="1" noChangeAspect="1" noMove="1" noResize="1" noEditPoints="1" noAdjustHandles="1" noChangeArrowheads="1" noChangeShapeType="1" noTextEdit="1"/>
              </p:cNvSpPr>
              <p:nvPr/>
            </p:nvSpPr>
            <p:spPr>
              <a:xfrm>
                <a:off x="2846803" y="5666314"/>
                <a:ext cx="5039135" cy="6225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E891F9-F2EC-1DDC-B6A1-D55E32AC09AB}"/>
                  </a:ext>
                </a:extLst>
              </p:cNvPr>
              <p:cNvSpPr txBox="1"/>
              <p:nvPr/>
            </p:nvSpPr>
            <p:spPr>
              <a:xfrm>
                <a:off x="3189320" y="4381025"/>
                <a:ext cx="4467377" cy="563552"/>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𝐶</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1333"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1333"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1333" kern="0" dirty="0">
                  <a:solidFill>
                    <a:srgbClr val="000000"/>
                  </a:solidFill>
                  <a:latin typeface="Arial"/>
                  <a:cs typeface="Arial"/>
                  <a:sym typeface="Arial"/>
                </a:endParaRPr>
              </a:p>
            </p:txBody>
          </p:sp>
        </mc:Choice>
        <mc:Fallback xmlns="">
          <p:sp>
            <p:nvSpPr>
              <p:cNvPr id="28" name="TextBox 27">
                <a:extLst>
                  <a:ext uri="{FF2B5EF4-FFF2-40B4-BE49-F238E27FC236}">
                    <a16:creationId xmlns:a16="http://schemas.microsoft.com/office/drawing/2014/main" id="{F3E891F9-F2EC-1DDC-B6A1-D55E32AC09AB}"/>
                  </a:ext>
                </a:extLst>
              </p:cNvPr>
              <p:cNvSpPr txBox="1">
                <a:spLocks noRot="1" noChangeAspect="1" noMove="1" noResize="1" noEditPoints="1" noAdjustHandles="1" noChangeArrowheads="1" noChangeShapeType="1" noTextEdit="1"/>
              </p:cNvSpPr>
              <p:nvPr/>
            </p:nvSpPr>
            <p:spPr>
              <a:xfrm>
                <a:off x="3189320" y="4381025"/>
                <a:ext cx="4467377" cy="563552"/>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B48876D-79A1-F08C-A264-0430C5E5D627}"/>
              </a:ext>
            </a:extLst>
          </p:cNvPr>
          <p:cNvSpPr txBox="1"/>
          <p:nvPr/>
        </p:nvSpPr>
        <p:spPr>
          <a:xfrm>
            <a:off x="132530" y="2158498"/>
            <a:ext cx="3190297" cy="338554"/>
          </a:xfrm>
          <a:prstGeom prst="rect">
            <a:avLst/>
          </a:prstGeom>
          <a:noFill/>
        </p:spPr>
        <p:txBody>
          <a:bodyPr wrap="none" rtlCol="0">
            <a:spAutoFit/>
          </a:bodyPr>
          <a:lstStyle/>
          <a:p>
            <a:pPr defTabSz="1219170">
              <a:buClr>
                <a:srgbClr val="000000"/>
              </a:buClr>
            </a:pPr>
            <a:r>
              <a:rPr lang="en-US" sz="1600" b="1"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Three scenarios to vary RT efficacy</a:t>
            </a:r>
          </a:p>
        </p:txBody>
      </p:sp>
      <p:sp>
        <p:nvSpPr>
          <p:cNvPr id="3" name="TextBox 2">
            <a:extLst>
              <a:ext uri="{FF2B5EF4-FFF2-40B4-BE49-F238E27FC236}">
                <a16:creationId xmlns:a16="http://schemas.microsoft.com/office/drawing/2014/main" id="{E12DE173-BF47-607B-8C88-A0FB8D9B782F}"/>
              </a:ext>
            </a:extLst>
          </p:cNvPr>
          <p:cNvSpPr txBox="1"/>
          <p:nvPr/>
        </p:nvSpPr>
        <p:spPr>
          <a:xfrm>
            <a:off x="2970443" y="1197195"/>
            <a:ext cx="1494320" cy="338554"/>
          </a:xfrm>
          <a:prstGeom prst="rect">
            <a:avLst/>
          </a:prstGeom>
          <a:noFill/>
        </p:spPr>
        <p:txBody>
          <a:bodyPr wrap="none" rtlCol="0">
            <a:spAutoFit/>
          </a:bodyPr>
          <a:lstStyle/>
          <a:p>
            <a:pPr defTabSz="1219170">
              <a:buClr>
                <a:srgbClr val="000000"/>
              </a:buClr>
            </a:pPr>
            <a:r>
              <a:rPr lang="en-US" sz="1600"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Response to RT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51E8D9-D316-6EC9-B0DF-022D97577943}"/>
                  </a:ext>
                </a:extLst>
              </p:cNvPr>
              <p:cNvSpPr txBox="1"/>
              <p:nvPr/>
            </p:nvSpPr>
            <p:spPr>
              <a:xfrm>
                <a:off x="9604111" y="5361260"/>
                <a:ext cx="2428624" cy="76918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kern="0">
                              <a:solidFill>
                                <a:srgbClr val="000000"/>
                              </a:solidFill>
                              <a:latin typeface="Cambria Math" panose="02040503050406030204" pitchFamily="18" charset="0"/>
                              <a:sym typeface="Arial"/>
                            </a:rPr>
                            <m:t>2</m:t>
                          </m:r>
                          <m:r>
                            <a:rPr lang="en-US" sz="1400" i="1" kern="0">
                              <a:solidFill>
                                <a:srgbClr val="000000"/>
                              </a:solidFill>
                              <a:latin typeface="Cambria Math" panose="02040503050406030204" pitchFamily="18" charset="0"/>
                              <a:sym typeface="Arial"/>
                            </a:rPr>
                            <m:t>𝑔𝑦</m:t>
                          </m:r>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𝑒𝑠𝑡</m:t>
                          </m:r>
                        </m:sub>
                      </m:sSub>
                      <m:r>
                        <a:rPr lang="en-US" sz="1400" kern="0">
                          <a:solidFill>
                            <a:srgbClr val="000000"/>
                          </a:solidFill>
                          <a:latin typeface="Cambria Math" panose="02040503050406030204" pitchFamily="18" charset="0"/>
                          <a:sym typeface="Arial"/>
                        </a:rPr>
                        <m:t>= </m:t>
                      </m:r>
                      <m:f>
                        <m:fPr>
                          <m:ctrlPr>
                            <a:rPr lang="en-US" sz="1400" i="1" kern="0">
                              <a:solidFill>
                                <a:srgbClr val="836967"/>
                              </a:solidFill>
                              <a:latin typeface="Cambria Math" panose="02040503050406030204" pitchFamily="18" charset="0"/>
                              <a:sym typeface="Arial"/>
                            </a:rPr>
                          </m:ctrlPr>
                        </m:fPr>
                        <m:num>
                          <m:r>
                            <m:rPr>
                              <m:sty m:val="p"/>
                            </m:rPr>
                            <a:rPr lang="en-US" sz="1400" kern="0">
                              <a:solidFill>
                                <a:srgbClr val="000000"/>
                              </a:solidFill>
                              <a:latin typeface="Cambria Math" panose="02040503050406030204" pitchFamily="18" charset="0"/>
                              <a:sym typeface="Arial"/>
                            </a:rPr>
                            <m:t>ln</m:t>
                          </m:r>
                          <m:d>
                            <m:dPr>
                              <m:ctrlPr>
                                <a:rPr lang="en-US" sz="1400" i="1" kern="0">
                                  <a:solidFill>
                                    <a:srgbClr val="000000"/>
                                  </a:solidFill>
                                  <a:latin typeface="Cambria Math" panose="02040503050406030204" pitchFamily="18" charset="0"/>
                                  <a:sym typeface="Arial"/>
                                </a:rPr>
                              </m:ctrlPr>
                            </m:dPr>
                            <m:e>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i="1" kern="0">
                                      <a:solidFill>
                                        <a:srgbClr val="000000"/>
                                      </a:solidFill>
                                      <a:latin typeface="Cambria Math" panose="02040503050406030204" pitchFamily="18" charset="0"/>
                                      <a:sym typeface="Arial"/>
                                    </a:rPr>
                                    <m:t>𝑡𝑎𝑟𝑔𝑒𝑡</m:t>
                                  </m:r>
                                </m:sub>
                              </m:sSub>
                            </m:e>
                          </m:d>
                        </m:num>
                        <m:den>
                          <m:r>
                            <a:rPr lang="en-US" sz="1400" kern="0">
                              <a:solidFill>
                                <a:srgbClr val="000000"/>
                              </a:solidFill>
                              <a:latin typeface="Cambria Math" panose="02040503050406030204" pitchFamily="18" charset="0"/>
                              <a:sym typeface="Arial"/>
                            </a:rPr>
                            <m:t>2+ </m:t>
                          </m:r>
                          <m:f>
                            <m:fPr>
                              <m:ctrlPr>
                                <a:rPr lang="en-US" sz="1400" i="1" kern="0">
                                  <a:solidFill>
                                    <a:srgbClr val="836967"/>
                                  </a:solidFill>
                                  <a:latin typeface="Cambria Math" panose="02040503050406030204" pitchFamily="18" charset="0"/>
                                  <a:sym typeface="Arial"/>
                                </a:rPr>
                              </m:ctrlPr>
                            </m:fPr>
                            <m:num>
                              <m:sSup>
                                <m:sSupPr>
                                  <m:ctrlPr>
                                    <a:rPr lang="en-US" sz="1400" i="1" kern="0">
                                      <a:solidFill>
                                        <a:srgbClr val="836967"/>
                                      </a:solidFill>
                                      <a:latin typeface="Cambria Math" panose="02040503050406030204" pitchFamily="18" charset="0"/>
                                      <a:sym typeface="Arial"/>
                                    </a:rPr>
                                  </m:ctrlPr>
                                </m:sSupPr>
                                <m:e>
                                  <m:r>
                                    <a:rPr lang="en-US" sz="1400" kern="0">
                                      <a:solidFill>
                                        <a:srgbClr val="000000"/>
                                      </a:solidFill>
                                      <a:latin typeface="Cambria Math" panose="02040503050406030204" pitchFamily="18" charset="0"/>
                                      <a:sym typeface="Arial"/>
                                    </a:rPr>
                                    <m:t>2</m:t>
                                  </m:r>
                                </m:e>
                                <m:sup>
                                  <m:r>
                                    <a:rPr lang="en-US" sz="1400" kern="0">
                                      <a:solidFill>
                                        <a:srgbClr val="000000"/>
                                      </a:solidFill>
                                      <a:latin typeface="Cambria Math" panose="02040503050406030204" pitchFamily="18" charset="0"/>
                                      <a:sym typeface="Arial"/>
                                    </a:rPr>
                                    <m:t>2</m:t>
                                  </m:r>
                                </m:sup>
                              </m:sSup>
                            </m:num>
                            <m:den>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i="1" kern="0">
                                      <a:solidFill>
                                        <a:srgbClr val="000000"/>
                                      </a:solidFill>
                                      <a:latin typeface="Cambria Math" panose="02040503050406030204" pitchFamily="18" charset="0"/>
                                      <a:sym typeface="Arial"/>
                                    </a:rPr>
                                    <m:t>𝑅𝑇</m:t>
                                  </m:r>
                                </m:sub>
                              </m:sSub>
                              <m:sSub>
                                <m:sSubPr>
                                  <m:ctrlPr>
                                    <a:rPr lang="en-US" sz="1400" i="1" kern="0">
                                      <a:solidFill>
                                        <a:srgbClr val="836967"/>
                                      </a:solidFill>
                                      <a:latin typeface="Cambria Math" panose="02040503050406030204" pitchFamily="18" charset="0"/>
                                      <a:sym typeface="Arial"/>
                                    </a:rPr>
                                  </m:ctrlPr>
                                </m:sSubPr>
                                <m:e>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𝛽</m:t>
                                  </m:r>
                                </m:e>
                                <m:sub>
                                  <m:r>
                                    <a:rPr lang="en-US" sz="1400" i="1" kern="0">
                                      <a:solidFill>
                                        <a:srgbClr val="000000"/>
                                      </a:solidFill>
                                      <a:latin typeface="Cambria Math" panose="02040503050406030204" pitchFamily="18" charset="0"/>
                                      <a:sym typeface="Arial"/>
                                    </a:rPr>
                                    <m:t>𝑅𝑇</m:t>
                                  </m:r>
                                </m:sub>
                              </m:sSub>
                            </m:den>
                          </m:f>
                        </m:den>
                      </m:f>
                    </m:oMath>
                  </m:oMathPara>
                </a14:m>
                <a:endParaRPr lang="en-US" sz="14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E151E8D9-D316-6EC9-B0DF-022D97577943}"/>
                  </a:ext>
                </a:extLst>
              </p:cNvPr>
              <p:cNvSpPr txBox="1">
                <a:spLocks noRot="1" noChangeAspect="1" noMove="1" noResize="1" noEditPoints="1" noAdjustHandles="1" noChangeArrowheads="1" noChangeShapeType="1" noTextEdit="1"/>
              </p:cNvSpPr>
              <p:nvPr/>
            </p:nvSpPr>
            <p:spPr>
              <a:xfrm>
                <a:off x="9604111" y="5361260"/>
                <a:ext cx="2428624" cy="769185"/>
              </a:xfrm>
              <a:prstGeom prst="rect">
                <a:avLst/>
              </a:prstGeom>
              <a:blipFill>
                <a:blip r:embed="rId16"/>
                <a:stretch>
                  <a:fillRect b="-48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2" grpId="0" build="p"/>
      <p:bldP spid="13" grpId="0"/>
      <p:bldP spid="15" grpId="0"/>
      <p:bldP spid="17" grpId="0"/>
      <p:bldP spid="20" grpId="0"/>
      <p:bldP spid="28" grpId="0"/>
      <p:bldP spid="2"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7">
          <a:extLst>
            <a:ext uri="{FF2B5EF4-FFF2-40B4-BE49-F238E27FC236}">
              <a16:creationId xmlns:a16="http://schemas.microsoft.com/office/drawing/2014/main" id="{1C652F54-CC0C-7325-D1F9-B2A11F0379EB}"/>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88D0CB2F-04B6-F78D-C3B9-C471EDC1808D}"/>
              </a:ext>
            </a:extLst>
          </p:cNvPr>
          <p:cNvSpPr/>
          <p:nvPr/>
        </p:nvSpPr>
        <p:spPr>
          <a:xfrm>
            <a:off x="5630351" y="725217"/>
            <a:ext cx="3999557" cy="85861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Times New Roman" panose="02020603050405020304" pitchFamily="18" charset="0"/>
              <a:cs typeface="Times New Roman" panose="02020603050405020304" pitchFamily="18" charset="0"/>
              <a:sym typeface="Arial"/>
            </a:endParaRPr>
          </a:p>
        </p:txBody>
      </p:sp>
      <p:sp>
        <p:nvSpPr>
          <p:cNvPr id="5" name="Google Shape;56;p13">
            <a:extLst>
              <a:ext uri="{FF2B5EF4-FFF2-40B4-BE49-F238E27FC236}">
                <a16:creationId xmlns:a16="http://schemas.microsoft.com/office/drawing/2014/main" id="{6D570C1A-889F-F689-9612-6D114D4F44E8}"/>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EBB5ADCB-F193-ADB9-3BE7-D4967DFE4AF9}"/>
              </a:ext>
            </a:extLst>
          </p:cNvPr>
          <p:cNvPicPr>
            <a:picLocks noChangeAspect="1"/>
          </p:cNvPicPr>
          <p:nvPr/>
        </p:nvPicPr>
        <p:blipFill>
          <a:blip r:embed="rId3"/>
          <a:stretch>
            <a:fillRect/>
          </a:stretch>
        </p:blipFill>
        <p:spPr>
          <a:xfrm>
            <a:off x="2214556" y="342581"/>
            <a:ext cx="3418949" cy="2564211"/>
          </a:xfrm>
          <a:prstGeom prst="rect">
            <a:avLst/>
          </a:prstGeom>
        </p:spPr>
      </p:pic>
      <p:sp>
        <p:nvSpPr>
          <p:cNvPr id="9" name="TextBox 8">
            <a:extLst>
              <a:ext uri="{FF2B5EF4-FFF2-40B4-BE49-F238E27FC236}">
                <a16:creationId xmlns:a16="http://schemas.microsoft.com/office/drawing/2014/main" id="{1F314B2C-2EA0-4A22-0DF3-FDBEDD869D0B}"/>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 Predictions </a:t>
            </a:r>
            <a:r>
              <a:rPr lang="en"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rPr>
              <a:t>1-month post-RT with SOC dose</a:t>
            </a:r>
            <a:endPar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F01E88-B9AC-6395-A501-7AC753E12E61}"/>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Choice>
        <mc:Fallback xmlns="">
          <p:sp>
            <p:nvSpPr>
              <p:cNvPr id="11" name="TextBox 10">
                <a:extLst>
                  <a:ext uri="{FF2B5EF4-FFF2-40B4-BE49-F238E27FC236}">
                    <a16:creationId xmlns:a16="http://schemas.microsoft.com/office/drawing/2014/main" id="{92F01E88-B9AC-6395-A501-7AC753E12E61}"/>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F81FE2-92E6-52EF-D04C-9FF997424D2E}"/>
                  </a:ext>
                </a:extLst>
              </p:cNvPr>
              <p:cNvSpPr txBox="1"/>
              <p:nvPr/>
            </p:nvSpPr>
            <p:spPr>
              <a:xfrm>
                <a:off x="2782351" y="2881435"/>
                <a:ext cx="2217017"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t>
                </a:r>
              </a:p>
            </p:txBody>
          </p:sp>
        </mc:Choice>
        <mc:Fallback xmlns="">
          <p:sp>
            <p:nvSpPr>
              <p:cNvPr id="12" name="TextBox 11">
                <a:extLst>
                  <a:ext uri="{FF2B5EF4-FFF2-40B4-BE49-F238E27FC236}">
                    <a16:creationId xmlns:a16="http://schemas.microsoft.com/office/drawing/2014/main" id="{CFF81FE2-92E6-52EF-D04C-9FF997424D2E}"/>
                  </a:ext>
                </a:extLst>
              </p:cNvPr>
              <p:cNvSpPr txBox="1">
                <a:spLocks noRot="1" noChangeAspect="1" noMove="1" noResize="1" noEditPoints="1" noAdjustHandles="1" noChangeArrowheads="1" noChangeShapeType="1" noTextEdit="1"/>
              </p:cNvSpPr>
              <p:nvPr/>
            </p:nvSpPr>
            <p:spPr>
              <a:xfrm>
                <a:off x="2782351" y="2881435"/>
                <a:ext cx="2217017" cy="314445"/>
              </a:xfrm>
              <a:prstGeom prst="rect">
                <a:avLst/>
              </a:prstGeom>
              <a:blipFill>
                <a:blip r:embed="rId5"/>
                <a:stretch>
                  <a:fillRect l="-568" t="-4000" b="-12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40918F46-ED39-8215-FA15-9E3BC8DE82B9}"/>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93E0921A-5E3D-2BCB-845E-AFAB10201F38}"/>
                </a:ext>
              </a:extLst>
            </p:cNvPr>
            <p:cNvPicPr>
              <a:picLocks noChangeAspect="1"/>
            </p:cNvPicPr>
            <p:nvPr/>
          </p:nvPicPr>
          <p:blipFill>
            <a:blip r:embed="rId6"/>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E53D0D49-A1E2-2886-60B9-724F5EEE4685}"/>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H</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5C15F4F0-748B-7011-F832-138BA188735B}"/>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V</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1372BEB6-B8C4-E6E2-70A7-BEA980C22CFA}"/>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CD</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grpSp>
      <p:sp>
        <p:nvSpPr>
          <p:cNvPr id="20" name="TextBox 19">
            <a:extLst>
              <a:ext uri="{FF2B5EF4-FFF2-40B4-BE49-F238E27FC236}">
                <a16:creationId xmlns:a16="http://schemas.microsoft.com/office/drawing/2014/main" id="{17CFBDCD-B55A-2130-632C-A4201823FA6E}"/>
              </a:ext>
            </a:extLst>
          </p:cNvPr>
          <p:cNvSpPr txBox="1"/>
          <p:nvPr/>
        </p:nvSpPr>
        <p:spPr>
          <a:xfrm>
            <a:off x="2947474" y="530787"/>
            <a:ext cx="787395"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Patient 2</a:t>
            </a:r>
          </a:p>
        </p:txBody>
      </p:sp>
      <p:sp>
        <p:nvSpPr>
          <p:cNvPr id="44" name="Google Shape;424;p41">
            <a:extLst>
              <a:ext uri="{FF2B5EF4-FFF2-40B4-BE49-F238E27FC236}">
                <a16:creationId xmlns:a16="http://schemas.microsoft.com/office/drawing/2014/main" id="{77EC6822-12C1-EDDA-BC65-DD810B44B264}"/>
              </a:ext>
            </a:extLst>
          </p:cNvPr>
          <p:cNvSpPr txBox="1"/>
          <p:nvPr/>
        </p:nvSpPr>
        <p:spPr>
          <a:xfrm>
            <a:off x="3053064" y="696763"/>
            <a:ext cx="18828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increased by X% </a:t>
            </a:r>
            <a:endParaRPr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p:cxnSp>
        <p:nvCxnSpPr>
          <p:cNvPr id="45" name="Google Shape;425;p41">
            <a:extLst>
              <a:ext uri="{FF2B5EF4-FFF2-40B4-BE49-F238E27FC236}">
                <a16:creationId xmlns:a16="http://schemas.microsoft.com/office/drawing/2014/main" id="{A3E7E5DE-3101-8769-F175-FC0B657FC9F3}"/>
              </a:ext>
            </a:extLst>
          </p:cNvPr>
          <p:cNvCxnSpPr>
            <a:cxnSpLocks/>
          </p:cNvCxnSpPr>
          <p:nvPr/>
        </p:nvCxnSpPr>
        <p:spPr>
          <a:xfrm rot="10800000" flipH="1">
            <a:off x="3059137" y="837685"/>
            <a:ext cx="1600" cy="364600"/>
          </a:xfrm>
          <a:prstGeom prst="straightConnector1">
            <a:avLst/>
          </a:prstGeom>
          <a:noFill/>
          <a:ln w="28575" cap="flat" cmpd="sng">
            <a:solidFill>
              <a:srgbClr val="38761D"/>
            </a:solidFill>
            <a:prstDash val="solid"/>
            <a:round/>
            <a:headEnd type="none" w="med" len="med"/>
            <a:tailEnd type="triangle" w="med" len="med"/>
          </a:ln>
        </p:spPr>
      </p:cxnSp>
      <p:cxnSp>
        <p:nvCxnSpPr>
          <p:cNvPr id="46" name="Google Shape;426;p41">
            <a:extLst>
              <a:ext uri="{FF2B5EF4-FFF2-40B4-BE49-F238E27FC236}">
                <a16:creationId xmlns:a16="http://schemas.microsoft.com/office/drawing/2014/main" id="{828E78F0-6EB0-B024-611F-B64D6D5DA18F}"/>
              </a:ext>
            </a:extLst>
          </p:cNvPr>
          <p:cNvCxnSpPr>
            <a:cxnSpLocks/>
          </p:cNvCxnSpPr>
          <p:nvPr/>
        </p:nvCxnSpPr>
        <p:spPr>
          <a:xfrm>
            <a:off x="3059937" y="1247552"/>
            <a:ext cx="0" cy="839600"/>
          </a:xfrm>
          <a:prstGeom prst="straightConnector1">
            <a:avLst/>
          </a:prstGeom>
          <a:noFill/>
          <a:ln w="28575" cap="flat" cmpd="sng">
            <a:solidFill>
              <a:srgbClr val="E69138"/>
            </a:solidFill>
            <a:prstDash val="solid"/>
            <a:round/>
            <a:headEnd type="none" w="med" len="med"/>
            <a:tailEnd type="triangle" w="med" len="med"/>
          </a:ln>
        </p:spPr>
      </p:cxnSp>
      <p:sp>
        <p:nvSpPr>
          <p:cNvPr id="47" name="Google Shape;427;p41">
            <a:extLst>
              <a:ext uri="{FF2B5EF4-FFF2-40B4-BE49-F238E27FC236}">
                <a16:creationId xmlns:a16="http://schemas.microsoft.com/office/drawing/2014/main" id="{3E3FC5B3-CEAC-B6DA-82DA-650B25608591}"/>
              </a:ext>
            </a:extLst>
          </p:cNvPr>
          <p:cNvSpPr txBox="1"/>
          <p:nvPr/>
        </p:nvSpPr>
        <p:spPr>
          <a:xfrm>
            <a:off x="3051132" y="1140088"/>
            <a:ext cx="22012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decreased by X%</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E733DC0-3E5D-19CE-E854-7D9FD6A8C70F}"/>
                  </a:ext>
                </a:extLst>
              </p:cNvPr>
              <p:cNvSpPr txBox="1"/>
              <p:nvPr/>
            </p:nvSpPr>
            <p:spPr>
              <a:xfrm>
                <a:off x="5639577" y="840803"/>
                <a:ext cx="3990331" cy="596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𝑇𝑇𝐶</m:t>
                      </m:r>
                      <m:r>
                        <a:rPr lang="en-US" sz="1600" kern="0">
                          <a:solidFill>
                            <a:srgbClr val="000000"/>
                          </a:solidFill>
                          <a:latin typeface="Cambria Math" panose="02040503050406030204" pitchFamily="18" charset="0"/>
                          <a:sym typeface="Arial"/>
                        </a:rPr>
                        <m:t>= 100∙</m:t>
                      </m:r>
                      <m:d>
                        <m:dPr>
                          <m:ctrlPr>
                            <a:rPr lang="en-US" sz="1600" i="1" kern="0">
                              <a:solidFill>
                                <a:srgbClr val="836967"/>
                              </a:solidFill>
                              <a:latin typeface="Cambria Math" panose="02040503050406030204" pitchFamily="18" charset="0"/>
                              <a:sym typeface="Arial"/>
                            </a:rPr>
                          </m:ctrlPr>
                        </m:dPr>
                        <m:e>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𝑃𝑅𝑇</m:t>
                                  </m:r>
                                </m:e>
                                <m:sub>
                                  <m:r>
                                    <a:rPr lang="en-US" sz="1600" i="1" kern="0">
                                      <a:solidFill>
                                        <a:srgbClr val="000000"/>
                                      </a:solidFill>
                                      <a:latin typeface="Cambria Math" panose="02040503050406030204" pitchFamily="18" charset="0"/>
                                      <a:sym typeface="Arial"/>
                                    </a:rPr>
                                    <m:t>𝑘</m:t>
                                  </m:r>
                                </m:sub>
                              </m:sSub>
                              <m:sSub>
                                <m:sSubPr>
                                  <m:ctrlPr>
                                    <a:rPr lang="en-US" sz="1600" i="1" kern="0">
                                      <a:solidFill>
                                        <a:srgbClr val="836967"/>
                                      </a:solidFill>
                                      <a:latin typeface="Cambria Math" panose="02040503050406030204" pitchFamily="18" charset="0"/>
                                      <a:sym typeface="Arial"/>
                                    </a:rPr>
                                  </m:ctrlPr>
                                </m:sSubPr>
                                <m:e>
                                  <m:r>
                                    <a:rPr lang="en-US" sz="1600" i="1" kern="0">
                                      <a:solidFill>
                                        <a:srgbClr val="836967"/>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r>
                                <a:rPr lang="en-US" sz="1600" kern="0">
                                  <a:solidFill>
                                    <a:srgbClr val="000000"/>
                                  </a:solidFill>
                                  <a:latin typeface="Cambria Math" panose="02040503050406030204" pitchFamily="18" charset="0"/>
                                  <a:sym typeface="Arial"/>
                                </a:rPr>
                                <m:t> </m:t>
                              </m:r>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den>
                          </m:f>
                        </m:e>
                      </m:d>
                    </m:oMath>
                  </m:oMathPara>
                </a14:m>
                <a:endParaRPr lang="en-US" sz="1600"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53" name="TextBox 52">
                <a:extLst>
                  <a:ext uri="{FF2B5EF4-FFF2-40B4-BE49-F238E27FC236}">
                    <a16:creationId xmlns:a16="http://schemas.microsoft.com/office/drawing/2014/main" id="{DE733DC0-3E5D-19CE-E854-7D9FD6A8C70F}"/>
                  </a:ext>
                </a:extLst>
              </p:cNvPr>
              <p:cNvSpPr txBox="1">
                <a:spLocks noRot="1" noChangeAspect="1" noMove="1" noResize="1" noEditPoints="1" noAdjustHandles="1" noChangeArrowheads="1" noChangeShapeType="1" noTextEdit="1"/>
              </p:cNvSpPr>
              <p:nvPr/>
            </p:nvSpPr>
            <p:spPr>
              <a:xfrm>
                <a:off x="5639577" y="840803"/>
                <a:ext cx="3990331" cy="596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7592672-EAEF-A5C5-BFB9-C323FE430E2C}"/>
                  </a:ext>
                </a:extLst>
              </p:cNvPr>
              <p:cNvSpPr txBox="1"/>
              <p:nvPr/>
            </p:nvSpPr>
            <p:spPr>
              <a:xfrm>
                <a:off x="5640379" y="1602440"/>
                <a:ext cx="4704743" cy="1036181"/>
              </a:xfrm>
              <a:prstGeom prst="rect">
                <a:avLst/>
              </a:prstGeom>
              <a:noFill/>
            </p:spPr>
            <p:txBody>
              <a:bodyPr wrap="square" rtlCol="0">
                <a:spAutoFit/>
              </a:bodyPr>
              <a:lstStyle/>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Total tumor cell count: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endParaRPr lang="en-US" sz="1600" i="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Pre-RT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sSub>
                      <m:sSubPr>
                        <m:ctrlPr>
                          <a:rPr lang="en-US" sz="1600" i="1" kern="0">
                            <a:solidFill>
                              <a:srgbClr val="000000"/>
                            </a:solidFill>
                            <a:latin typeface="Cambria Math" panose="02040503050406030204" pitchFamily="18" charset="0"/>
                            <a:ea typeface="Arial Unicode MS" panose="020B0604020202020204" pitchFamily="34" charset="-128"/>
                            <a:sym typeface="Arial"/>
                          </a:rPr>
                        </m:ctrlPr>
                      </m:sSubPr>
                      <m:e>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𝑇𝑇𝐶</m:t>
                        </m:r>
                      </m:e>
                      <m:sub>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0</m:t>
                        </m:r>
                      </m:sub>
                    </m:sSub>
                  </m:oMath>
                </a14:m>
                <a:endPar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k-month(s) post-RT </a:t>
                </a:r>
                <a14:m>
                  <m:oMath xmlns:m="http://schemas.openxmlformats.org/officeDocument/2006/math">
                    <m:r>
                      <a:rPr lang="en-US" sz="1600" i="1" kern="0">
                        <a:solidFill>
                          <a:srgbClr val="000000"/>
                        </a:solidFill>
                        <a:latin typeface="Cambria Math" panose="02040503050406030204" pitchFamily="18" charset="0"/>
                        <a:sym typeface="Arial"/>
                      </a:rPr>
                      <m:t>𝑇𝑇𝐶</m:t>
                    </m:r>
                    <m:r>
                      <a:rPr lang="en-US" sz="1600" i="1" kern="0">
                        <a:solidFill>
                          <a:srgbClr val="000000"/>
                        </a:solidFill>
                        <a:latin typeface="Cambria Math" panose="02040503050406030204" pitchFamily="18" charset="0"/>
                        <a:sym typeface="Arial"/>
                      </a:rPr>
                      <m:t> </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r>
                      <a:rPr lang="en-US" sz="1600" i="1" kern="0">
                        <a:solidFill>
                          <a:srgbClr val="000000"/>
                        </a:solidFill>
                        <a:latin typeface="Cambria Math" panose="02040503050406030204" pitchFamily="18" charset="0"/>
                        <a:sym typeface="Arial"/>
                      </a:rPr>
                      <m:t>𝑃𝑅𝑇</m:t>
                    </m:r>
                  </m:oMath>
                </a14:m>
                <a:r>
                  <a:rPr lang="en-US" sz="1600"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a:t>
                </a: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where k = {1,3,5} </a:t>
                </a:r>
              </a:p>
            </p:txBody>
          </p:sp>
        </mc:Choice>
        <mc:Fallback xmlns="">
          <p:sp>
            <p:nvSpPr>
              <p:cNvPr id="55" name="TextBox 54">
                <a:extLst>
                  <a:ext uri="{FF2B5EF4-FFF2-40B4-BE49-F238E27FC236}">
                    <a16:creationId xmlns:a16="http://schemas.microsoft.com/office/drawing/2014/main" id="{37592672-EAEF-A5C5-BFB9-C323FE430E2C}"/>
                  </a:ext>
                </a:extLst>
              </p:cNvPr>
              <p:cNvSpPr txBox="1">
                <a:spLocks noRot="1" noChangeAspect="1" noMove="1" noResize="1" noEditPoints="1" noAdjustHandles="1" noChangeArrowheads="1" noChangeShapeType="1" noTextEdit="1"/>
              </p:cNvSpPr>
              <p:nvPr/>
            </p:nvSpPr>
            <p:spPr>
              <a:xfrm>
                <a:off x="5640379" y="1602440"/>
                <a:ext cx="4704743" cy="1036181"/>
              </a:xfrm>
              <a:prstGeom prst="rect">
                <a:avLst/>
              </a:prstGeom>
              <a:blipFill>
                <a:blip r:embed="rId8"/>
                <a:stretch>
                  <a:fillRect l="-809" t="-2439" b="-7317"/>
                </a:stretch>
              </a:blipFill>
            </p:spPr>
            <p:txBody>
              <a:bodyPr/>
              <a:lstStyle/>
              <a:p>
                <a:r>
                  <a:rPr lang="en-US">
                    <a:noFill/>
                  </a:rPr>
                  <a:t> </a:t>
                </a:r>
              </a:p>
            </p:txBody>
          </p:sp>
        </mc:Fallback>
      </mc:AlternateContent>
    </p:spTree>
    <p:extLst>
      <p:ext uri="{BB962C8B-B14F-4D97-AF65-F5344CB8AC3E}">
        <p14:creationId xmlns:p14="http://schemas.microsoft.com/office/powerpoint/2010/main" val="31009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9" grpId="0"/>
      <p:bldP spid="11" grpId="0"/>
      <p:bldP spid="12" grpId="0"/>
      <p:bldP spid="20" grpId="0"/>
      <p:bldP spid="44" grpId="0"/>
      <p:bldP spid="47" grpId="0"/>
      <p:bldP spid="53"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79BBA6BD-85F4-F1B6-82FD-3781F4ADF39E}"/>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CDFD5B56-F956-AF47-071F-515593210696}"/>
              </a:ext>
            </a:extLst>
          </p:cNvPr>
          <p:cNvSpPr txBox="1"/>
          <p:nvPr/>
        </p:nvSpPr>
        <p:spPr>
          <a:xfrm>
            <a:off x="2028351" y="3380946"/>
            <a:ext cx="8534400" cy="3274327"/>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2" name="Picture 1">
            <a:extLst>
              <a:ext uri="{FF2B5EF4-FFF2-40B4-BE49-F238E27FC236}">
                <a16:creationId xmlns:a16="http://schemas.microsoft.com/office/drawing/2014/main" id="{7DCE6271-1146-ECD7-0199-2F3F6B53C049}"/>
              </a:ext>
            </a:extLst>
          </p:cNvPr>
          <p:cNvPicPr>
            <a:picLocks noChangeAspect="1"/>
          </p:cNvPicPr>
          <p:nvPr/>
        </p:nvPicPr>
        <p:blipFill>
          <a:blip r:embed="rId3"/>
          <a:stretch>
            <a:fillRect/>
          </a:stretch>
        </p:blipFill>
        <p:spPr>
          <a:xfrm>
            <a:off x="4870396" y="3717098"/>
            <a:ext cx="3409769" cy="2557327"/>
          </a:xfrm>
          <a:prstGeom prst="rect">
            <a:avLst/>
          </a:prstGeom>
        </p:spPr>
      </p:pic>
      <p:pic>
        <p:nvPicPr>
          <p:cNvPr id="4" name="Picture 3">
            <a:extLst>
              <a:ext uri="{FF2B5EF4-FFF2-40B4-BE49-F238E27FC236}">
                <a16:creationId xmlns:a16="http://schemas.microsoft.com/office/drawing/2014/main" id="{A4FFFC78-C5CC-7492-2DF5-A0220F30C3AB}"/>
              </a:ext>
            </a:extLst>
          </p:cNvPr>
          <p:cNvPicPr>
            <a:picLocks noChangeAspect="1"/>
          </p:cNvPicPr>
          <p:nvPr/>
        </p:nvPicPr>
        <p:blipFill>
          <a:blip r:embed="rId4"/>
          <a:stretch>
            <a:fillRect/>
          </a:stretch>
        </p:blipFill>
        <p:spPr>
          <a:xfrm>
            <a:off x="2219148" y="3717098"/>
            <a:ext cx="3409769" cy="2557327"/>
          </a:xfrm>
          <a:prstGeom prst="rect">
            <a:avLst/>
          </a:prstGeom>
        </p:spPr>
      </p:pic>
      <p:sp>
        <p:nvSpPr>
          <p:cNvPr id="5" name="Google Shape;56;p13">
            <a:extLst>
              <a:ext uri="{FF2B5EF4-FFF2-40B4-BE49-F238E27FC236}">
                <a16:creationId xmlns:a16="http://schemas.microsoft.com/office/drawing/2014/main" id="{DBF07F56-9337-2D9B-773F-03D65308EFE7}"/>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6" name="Picture 5">
            <a:extLst>
              <a:ext uri="{FF2B5EF4-FFF2-40B4-BE49-F238E27FC236}">
                <a16:creationId xmlns:a16="http://schemas.microsoft.com/office/drawing/2014/main" id="{14A2F136-C9FC-A008-F845-A096476A4F84}"/>
              </a:ext>
            </a:extLst>
          </p:cNvPr>
          <p:cNvPicPr>
            <a:picLocks noChangeAspect="1"/>
          </p:cNvPicPr>
          <p:nvPr/>
        </p:nvPicPr>
        <p:blipFill>
          <a:blip r:embed="rId5"/>
          <a:stretch>
            <a:fillRect/>
          </a:stretch>
        </p:blipFill>
        <p:spPr>
          <a:xfrm>
            <a:off x="7482767" y="342581"/>
            <a:ext cx="3418948" cy="2564211"/>
          </a:xfrm>
          <a:prstGeom prst="rect">
            <a:avLst/>
          </a:prstGeom>
        </p:spPr>
      </p:pic>
      <p:pic>
        <p:nvPicPr>
          <p:cNvPr id="7" name="Picture 6">
            <a:extLst>
              <a:ext uri="{FF2B5EF4-FFF2-40B4-BE49-F238E27FC236}">
                <a16:creationId xmlns:a16="http://schemas.microsoft.com/office/drawing/2014/main" id="{7BF64AEC-E70A-6F0D-1C5F-3E8135C3FBEF}"/>
              </a:ext>
            </a:extLst>
          </p:cNvPr>
          <p:cNvPicPr>
            <a:picLocks noChangeAspect="1"/>
          </p:cNvPicPr>
          <p:nvPr/>
        </p:nvPicPr>
        <p:blipFill>
          <a:blip r:embed="rId6"/>
          <a:stretch>
            <a:fillRect/>
          </a:stretch>
        </p:blipFill>
        <p:spPr>
          <a:xfrm>
            <a:off x="2214556" y="342581"/>
            <a:ext cx="3418949" cy="2564211"/>
          </a:xfrm>
          <a:prstGeom prst="rect">
            <a:avLst/>
          </a:prstGeom>
        </p:spPr>
      </p:pic>
      <p:pic>
        <p:nvPicPr>
          <p:cNvPr id="8" name="Picture 7">
            <a:extLst>
              <a:ext uri="{FF2B5EF4-FFF2-40B4-BE49-F238E27FC236}">
                <a16:creationId xmlns:a16="http://schemas.microsoft.com/office/drawing/2014/main" id="{7FF4E2FD-EE4F-4BD3-F29E-A014A1FFFAD1}"/>
              </a:ext>
            </a:extLst>
          </p:cNvPr>
          <p:cNvPicPr>
            <a:picLocks noChangeAspect="1"/>
          </p:cNvPicPr>
          <p:nvPr/>
        </p:nvPicPr>
        <p:blipFill>
          <a:blip r:embed="rId7"/>
          <a:stretch>
            <a:fillRect/>
          </a:stretch>
        </p:blipFill>
        <p:spPr>
          <a:xfrm>
            <a:off x="4841546" y="342581"/>
            <a:ext cx="3418948" cy="2564211"/>
          </a:xfrm>
          <a:prstGeom prst="rect">
            <a:avLst/>
          </a:prstGeom>
        </p:spPr>
      </p:pic>
      <p:sp>
        <p:nvSpPr>
          <p:cNvPr id="9" name="TextBox 8">
            <a:extLst>
              <a:ext uri="{FF2B5EF4-FFF2-40B4-BE49-F238E27FC236}">
                <a16:creationId xmlns:a16="http://schemas.microsoft.com/office/drawing/2014/main" id="{42E0F71F-C2FE-B287-F851-651113D3EA98}"/>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SOC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1396CF-2C10-DA54-B73C-B0A44038C086}"/>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1" name="TextBox 10">
                <a:extLst>
                  <a:ext uri="{FF2B5EF4-FFF2-40B4-BE49-F238E27FC236}">
                    <a16:creationId xmlns:a16="http://schemas.microsoft.com/office/drawing/2014/main" id="{F21396CF-2C10-DA54-B73C-B0A44038C086}"/>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D424EA-BB3B-5C4B-0A34-84B1ED787132}"/>
                  </a:ext>
                </a:extLst>
              </p:cNvPr>
              <p:cNvSpPr txBox="1"/>
              <p:nvPr/>
            </p:nvSpPr>
            <p:spPr>
              <a:xfrm>
                <a:off x="2781947" y="2891618"/>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2" name="TextBox 11">
                <a:extLst>
                  <a:ext uri="{FF2B5EF4-FFF2-40B4-BE49-F238E27FC236}">
                    <a16:creationId xmlns:a16="http://schemas.microsoft.com/office/drawing/2014/main" id="{C8D424EA-BB3B-5C4B-0A34-84B1ED787132}"/>
                  </a:ext>
                </a:extLst>
              </p:cNvPr>
              <p:cNvSpPr txBox="1">
                <a:spLocks noRot="1" noChangeAspect="1" noMove="1" noResize="1" noEditPoints="1" noAdjustHandles="1" noChangeArrowheads="1" noChangeShapeType="1" noTextEdit="1"/>
              </p:cNvSpPr>
              <p:nvPr/>
            </p:nvSpPr>
            <p:spPr>
              <a:xfrm>
                <a:off x="2781947" y="2891618"/>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533870-7528-2191-5203-FF5C92779C0F}"/>
                  </a:ext>
                </a:extLst>
              </p:cNvPr>
              <p:cNvSpPr txBox="1"/>
              <p:nvPr/>
            </p:nvSpPr>
            <p:spPr>
              <a:xfrm>
                <a:off x="8115751"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C4533870-7528-2191-5203-FF5C92779C0F}"/>
                  </a:ext>
                </a:extLst>
              </p:cNvPr>
              <p:cNvSpPr txBox="1">
                <a:spLocks noRot="1" noChangeAspect="1" noMove="1" noResize="1" noEditPoints="1" noAdjustHandles="1" noChangeArrowheads="1" noChangeShapeType="1" noTextEdit="1"/>
              </p:cNvSpPr>
              <p:nvPr/>
            </p:nvSpPr>
            <p:spPr>
              <a:xfrm>
                <a:off x="8115751" y="2906791"/>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0F348C-3EAD-949E-69A1-F44EE564646B}"/>
                  </a:ext>
                </a:extLst>
              </p:cNvPr>
              <p:cNvSpPr txBox="1"/>
              <p:nvPr/>
            </p:nvSpPr>
            <p:spPr>
              <a:xfrm>
                <a:off x="5406694"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4" name="TextBox 13">
                <a:extLst>
                  <a:ext uri="{FF2B5EF4-FFF2-40B4-BE49-F238E27FC236}">
                    <a16:creationId xmlns:a16="http://schemas.microsoft.com/office/drawing/2014/main" id="{F20F348C-3EAD-949E-69A1-F44EE564646B}"/>
                  </a:ext>
                </a:extLst>
              </p:cNvPr>
              <p:cNvSpPr txBox="1">
                <a:spLocks noRot="1" noChangeAspect="1" noMove="1" noResize="1" noEditPoints="1" noAdjustHandles="1" noChangeArrowheads="1" noChangeShapeType="1" noTextEdit="1"/>
              </p:cNvSpPr>
              <p:nvPr/>
            </p:nvSpPr>
            <p:spPr>
              <a:xfrm>
                <a:off x="5406694" y="2906791"/>
                <a:ext cx="2263505" cy="314445"/>
              </a:xfrm>
              <a:prstGeom prst="rect">
                <a:avLst/>
              </a:prstGeom>
              <a:blipFill>
                <a:blip r:embed="rId10"/>
                <a:stretch>
                  <a:fillRect l="-559" b="-115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39941BF-DCC6-8CB6-4864-9A5267EF2394}"/>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04464D04-BA55-8AF5-39D8-4D2E6924215E}"/>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1B0A5D29-44B3-CBC8-258B-A24AD3B686FD}"/>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8" name="TextBox 17">
              <a:extLst>
                <a:ext uri="{FF2B5EF4-FFF2-40B4-BE49-F238E27FC236}">
                  <a16:creationId xmlns:a16="http://schemas.microsoft.com/office/drawing/2014/main" id="{4EB3E920-E809-5FFC-D75B-8F39C2507BE6}"/>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9" name="TextBox 18">
              <a:extLst>
                <a:ext uri="{FF2B5EF4-FFF2-40B4-BE49-F238E27FC236}">
                  <a16:creationId xmlns:a16="http://schemas.microsoft.com/office/drawing/2014/main" id="{E3601A70-CCAA-DC46-051A-2F897D8B681D}"/>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sp>
        <p:nvSpPr>
          <p:cNvPr id="20" name="TextBox 19">
            <a:extLst>
              <a:ext uri="{FF2B5EF4-FFF2-40B4-BE49-F238E27FC236}">
                <a16:creationId xmlns:a16="http://schemas.microsoft.com/office/drawing/2014/main" id="{41D6598B-9D48-FB5F-3317-9CAAACE2BEF9}"/>
              </a:ext>
            </a:extLst>
          </p:cNvPr>
          <p:cNvSpPr txBox="1"/>
          <p:nvPr/>
        </p:nvSpPr>
        <p:spPr>
          <a:xfrm>
            <a:off x="2947474"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21" name="TextBox 20">
            <a:extLst>
              <a:ext uri="{FF2B5EF4-FFF2-40B4-BE49-F238E27FC236}">
                <a16:creationId xmlns:a16="http://schemas.microsoft.com/office/drawing/2014/main" id="{868A8AD6-5C8C-04FC-59EC-B701AABEF19E}"/>
              </a:ext>
            </a:extLst>
          </p:cNvPr>
          <p:cNvSpPr txBox="1"/>
          <p:nvPr/>
        </p:nvSpPr>
        <p:spPr>
          <a:xfrm>
            <a:off x="556491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22" name="TextBox 21">
            <a:extLst>
              <a:ext uri="{FF2B5EF4-FFF2-40B4-BE49-F238E27FC236}">
                <a16:creationId xmlns:a16="http://schemas.microsoft.com/office/drawing/2014/main" id="{97926758-1619-334A-F468-A95049A2BB37}"/>
              </a:ext>
            </a:extLst>
          </p:cNvPr>
          <p:cNvSpPr txBox="1"/>
          <p:nvPr/>
        </p:nvSpPr>
        <p:spPr>
          <a:xfrm>
            <a:off x="819733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
        <p:nvSpPr>
          <p:cNvPr id="23" name="TextBox 22">
            <a:extLst>
              <a:ext uri="{FF2B5EF4-FFF2-40B4-BE49-F238E27FC236}">
                <a16:creationId xmlns:a16="http://schemas.microsoft.com/office/drawing/2014/main" id="{26A7446A-9ECC-A8DD-AA20-7ECBF6ADD657}"/>
              </a:ext>
            </a:extLst>
          </p:cNvPr>
          <p:cNvSpPr txBox="1"/>
          <p:nvPr/>
        </p:nvSpPr>
        <p:spPr>
          <a:xfrm>
            <a:off x="2081168" y="3403788"/>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personalized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9D3A96-B4DC-D64C-2A38-68B9CDF7D178}"/>
                  </a:ext>
                </a:extLst>
              </p:cNvPr>
              <p:cNvSpPr txBox="1"/>
              <p:nvPr/>
            </p:nvSpPr>
            <p:spPr>
              <a:xfrm rot="16200000">
                <a:off x="2220350" y="4802917"/>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24" name="TextBox 23">
                <a:extLst>
                  <a:ext uri="{FF2B5EF4-FFF2-40B4-BE49-F238E27FC236}">
                    <a16:creationId xmlns:a16="http://schemas.microsoft.com/office/drawing/2014/main" id="{AA9D3A96-B4DC-D64C-2A38-68B9CDF7D178}"/>
                  </a:ext>
                </a:extLst>
              </p:cNvPr>
              <p:cNvSpPr txBox="1">
                <a:spLocks noRot="1" noChangeAspect="1" noMove="1" noResize="1" noEditPoints="1" noAdjustHandles="1" noChangeArrowheads="1" noChangeShapeType="1" noTextEdit="1"/>
              </p:cNvSpPr>
              <p:nvPr/>
            </p:nvSpPr>
            <p:spPr>
              <a:xfrm rot="16200000">
                <a:off x="2220350" y="4802917"/>
                <a:ext cx="794897" cy="2974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16DE4-D276-A7C7-CA8F-D991F173B81E}"/>
                  </a:ext>
                </a:extLst>
              </p:cNvPr>
              <p:cNvSpPr txBox="1"/>
              <p:nvPr/>
            </p:nvSpPr>
            <p:spPr>
              <a:xfrm>
                <a:off x="2767970" y="6291383"/>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5" name="TextBox 24">
                <a:extLst>
                  <a:ext uri="{FF2B5EF4-FFF2-40B4-BE49-F238E27FC236}">
                    <a16:creationId xmlns:a16="http://schemas.microsoft.com/office/drawing/2014/main" id="{6CD16DE4-D276-A7C7-CA8F-D991F173B81E}"/>
                  </a:ext>
                </a:extLst>
              </p:cNvPr>
              <p:cNvSpPr txBox="1">
                <a:spLocks noRot="1" noChangeAspect="1" noMove="1" noResize="1" noEditPoints="1" noAdjustHandles="1" noChangeArrowheads="1" noChangeShapeType="1" noTextEdit="1"/>
              </p:cNvSpPr>
              <p:nvPr/>
            </p:nvSpPr>
            <p:spPr>
              <a:xfrm>
                <a:off x="2767970" y="6291383"/>
                <a:ext cx="2263505" cy="314445"/>
              </a:xfrm>
              <a:prstGeom prst="rect">
                <a:avLst/>
              </a:prstGeom>
              <a:blipFill>
                <a:blip r:embed="rId13"/>
                <a:stretch>
                  <a:fillRect l="-559"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C741161-C495-E2EC-42F8-8373FF9EE7AE}"/>
                  </a:ext>
                </a:extLst>
              </p:cNvPr>
              <p:cNvSpPr txBox="1"/>
              <p:nvPr/>
            </p:nvSpPr>
            <p:spPr>
              <a:xfrm>
                <a:off x="8115751"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6" name="TextBox 25">
                <a:extLst>
                  <a:ext uri="{FF2B5EF4-FFF2-40B4-BE49-F238E27FC236}">
                    <a16:creationId xmlns:a16="http://schemas.microsoft.com/office/drawing/2014/main" id="{0C741161-C495-E2EC-42F8-8373FF9EE7AE}"/>
                  </a:ext>
                </a:extLst>
              </p:cNvPr>
              <p:cNvSpPr txBox="1">
                <a:spLocks noRot="1" noChangeAspect="1" noMove="1" noResize="1" noEditPoints="1" noAdjustHandles="1" noChangeArrowheads="1" noChangeShapeType="1" noTextEdit="1"/>
              </p:cNvSpPr>
              <p:nvPr/>
            </p:nvSpPr>
            <p:spPr>
              <a:xfrm>
                <a:off x="8115751" y="6304402"/>
                <a:ext cx="2263505" cy="314445"/>
              </a:xfrm>
              <a:prstGeom prst="rect">
                <a:avLst/>
              </a:prstGeom>
              <a:blipFill>
                <a:blip r:embed="rId14"/>
                <a:stretch>
                  <a:fillRect l="-556"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13AEDC-8A3C-5CE6-781B-341925DDC388}"/>
                  </a:ext>
                </a:extLst>
              </p:cNvPr>
              <p:cNvSpPr txBox="1"/>
              <p:nvPr/>
            </p:nvSpPr>
            <p:spPr>
              <a:xfrm>
                <a:off x="5387966"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7" name="TextBox 26">
                <a:extLst>
                  <a:ext uri="{FF2B5EF4-FFF2-40B4-BE49-F238E27FC236}">
                    <a16:creationId xmlns:a16="http://schemas.microsoft.com/office/drawing/2014/main" id="{B713AEDC-8A3C-5CE6-781B-341925DDC388}"/>
                  </a:ext>
                </a:extLst>
              </p:cNvPr>
              <p:cNvSpPr txBox="1">
                <a:spLocks noRot="1" noChangeAspect="1" noMove="1" noResize="1" noEditPoints="1" noAdjustHandles="1" noChangeArrowheads="1" noChangeShapeType="1" noTextEdit="1"/>
              </p:cNvSpPr>
              <p:nvPr/>
            </p:nvSpPr>
            <p:spPr>
              <a:xfrm>
                <a:off x="5387966" y="6304402"/>
                <a:ext cx="2263505" cy="314445"/>
              </a:xfrm>
              <a:prstGeom prst="rect">
                <a:avLst/>
              </a:prstGeom>
              <a:blipFill>
                <a:blip r:embed="rId15"/>
                <a:stretch>
                  <a:fillRect l="-559" t="-3846" b="-1153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2C970AD-6936-7B24-CBCD-CF682746EDF7}"/>
              </a:ext>
            </a:extLst>
          </p:cNvPr>
          <p:cNvGrpSpPr/>
          <p:nvPr/>
        </p:nvGrpSpPr>
        <p:grpSpPr>
          <a:xfrm>
            <a:off x="4459234" y="5376673"/>
            <a:ext cx="758431" cy="559916"/>
            <a:chOff x="3391157" y="2299790"/>
            <a:chExt cx="568823" cy="419937"/>
          </a:xfrm>
        </p:grpSpPr>
        <p:pic>
          <p:nvPicPr>
            <p:cNvPr id="29" name="Picture 28">
              <a:extLst>
                <a:ext uri="{FF2B5EF4-FFF2-40B4-BE49-F238E27FC236}">
                  <a16:creationId xmlns:a16="http://schemas.microsoft.com/office/drawing/2014/main" id="{D0A217B8-10BB-42AC-4EC8-28D43A1799BC}"/>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30" name="TextBox 29">
              <a:extLst>
                <a:ext uri="{FF2B5EF4-FFF2-40B4-BE49-F238E27FC236}">
                  <a16:creationId xmlns:a16="http://schemas.microsoft.com/office/drawing/2014/main" id="{EBEB5A51-1371-4FD8-5602-91A6B234DD13}"/>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1" name="TextBox 30">
              <a:extLst>
                <a:ext uri="{FF2B5EF4-FFF2-40B4-BE49-F238E27FC236}">
                  <a16:creationId xmlns:a16="http://schemas.microsoft.com/office/drawing/2014/main" id="{BB44F798-E161-4981-5493-8CB3CD64C7EF}"/>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2" name="TextBox 31">
              <a:extLst>
                <a:ext uri="{FF2B5EF4-FFF2-40B4-BE49-F238E27FC236}">
                  <a16:creationId xmlns:a16="http://schemas.microsoft.com/office/drawing/2014/main" id="{3BC3E58B-1731-9A64-8B51-F969424DFE57}"/>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pic>
        <p:nvPicPr>
          <p:cNvPr id="35" name="Picture 34">
            <a:extLst>
              <a:ext uri="{FF2B5EF4-FFF2-40B4-BE49-F238E27FC236}">
                <a16:creationId xmlns:a16="http://schemas.microsoft.com/office/drawing/2014/main" id="{055B1916-F584-61DA-AEEB-B25E49A82F76}"/>
              </a:ext>
            </a:extLst>
          </p:cNvPr>
          <p:cNvPicPr>
            <a:picLocks noChangeAspect="1"/>
          </p:cNvPicPr>
          <p:nvPr/>
        </p:nvPicPr>
        <p:blipFill>
          <a:blip r:embed="rId16"/>
          <a:stretch>
            <a:fillRect/>
          </a:stretch>
        </p:blipFill>
        <p:spPr>
          <a:xfrm>
            <a:off x="7499273" y="3713655"/>
            <a:ext cx="3418948" cy="2564211"/>
          </a:xfrm>
          <a:prstGeom prst="rect">
            <a:avLst/>
          </a:prstGeom>
        </p:spPr>
      </p:pic>
      <p:sp>
        <p:nvSpPr>
          <p:cNvPr id="40" name="TextBox 39">
            <a:extLst>
              <a:ext uri="{FF2B5EF4-FFF2-40B4-BE49-F238E27FC236}">
                <a16:creationId xmlns:a16="http://schemas.microsoft.com/office/drawing/2014/main" id="{0D384C5D-1AD1-0E0C-22C1-4744AE3E6326}"/>
              </a:ext>
            </a:extLst>
          </p:cNvPr>
          <p:cNvSpPr txBox="1"/>
          <p:nvPr/>
        </p:nvSpPr>
        <p:spPr>
          <a:xfrm>
            <a:off x="2947474"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41" name="TextBox 40">
            <a:extLst>
              <a:ext uri="{FF2B5EF4-FFF2-40B4-BE49-F238E27FC236}">
                <a16:creationId xmlns:a16="http://schemas.microsoft.com/office/drawing/2014/main" id="{BD1A51FD-F6A6-5044-1B66-A270419E19F3}"/>
              </a:ext>
            </a:extLst>
          </p:cNvPr>
          <p:cNvSpPr txBox="1"/>
          <p:nvPr/>
        </p:nvSpPr>
        <p:spPr>
          <a:xfrm>
            <a:off x="556491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42" name="TextBox 41">
            <a:extLst>
              <a:ext uri="{FF2B5EF4-FFF2-40B4-BE49-F238E27FC236}">
                <a16:creationId xmlns:a16="http://schemas.microsoft.com/office/drawing/2014/main" id="{B28042A4-0E33-3685-E2B3-55DDE15A1730}"/>
              </a:ext>
            </a:extLst>
          </p:cNvPr>
          <p:cNvSpPr txBox="1"/>
          <p:nvPr/>
        </p:nvSpPr>
        <p:spPr>
          <a:xfrm>
            <a:off x="819733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Tree>
    <p:extLst>
      <p:ext uri="{BB962C8B-B14F-4D97-AF65-F5344CB8AC3E}">
        <p14:creationId xmlns:p14="http://schemas.microsoft.com/office/powerpoint/2010/main" val="190711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P spid="21" grpId="0"/>
      <p:bldP spid="22" grpId="0"/>
      <p:bldP spid="23" grpId="0"/>
      <p:bldP spid="24" grpId="0"/>
      <p:bldP spid="25" grpId="0"/>
      <p:bldP spid="26" grpId="0"/>
      <p:bldP spid="27" grpId="0"/>
      <p:bldP spid="40"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CDE87D1-E948-A6D5-9B54-E24F9E67EA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F1ED96-76F3-8429-BBE2-D8CE5B08644F}"/>
              </a:ext>
            </a:extLst>
          </p:cNvPr>
          <p:cNvPicPr>
            <a:picLocks noChangeAspect="1"/>
          </p:cNvPicPr>
          <p:nvPr/>
        </p:nvPicPr>
        <p:blipFill>
          <a:blip r:embed="rId3"/>
          <a:srcRect t="-1" b="818"/>
          <a:stretch/>
        </p:blipFill>
        <p:spPr>
          <a:xfrm>
            <a:off x="3335345" y="189263"/>
            <a:ext cx="5521309" cy="2212446"/>
          </a:xfrm>
          <a:prstGeom prst="rect">
            <a:avLst/>
          </a:prstGeom>
        </p:spPr>
      </p:pic>
      <p:pic>
        <p:nvPicPr>
          <p:cNvPr id="3" name="Picture 2">
            <a:extLst>
              <a:ext uri="{FF2B5EF4-FFF2-40B4-BE49-F238E27FC236}">
                <a16:creationId xmlns:a16="http://schemas.microsoft.com/office/drawing/2014/main" id="{B02C566E-5498-9A89-7439-66B70686A85B}"/>
              </a:ext>
            </a:extLst>
          </p:cNvPr>
          <p:cNvPicPr>
            <a:picLocks noChangeAspect="1"/>
          </p:cNvPicPr>
          <p:nvPr/>
        </p:nvPicPr>
        <p:blipFill>
          <a:blip r:embed="rId4"/>
          <a:srcRect l="446" t="747" r="1966" b="1063"/>
          <a:stretch/>
        </p:blipFill>
        <p:spPr>
          <a:xfrm>
            <a:off x="3332234" y="2401709"/>
            <a:ext cx="5524420" cy="2212446"/>
          </a:xfrm>
          <a:prstGeom prst="rect">
            <a:avLst/>
          </a:prstGeom>
        </p:spPr>
      </p:pic>
      <p:pic>
        <p:nvPicPr>
          <p:cNvPr id="5" name="Picture 4">
            <a:extLst>
              <a:ext uri="{FF2B5EF4-FFF2-40B4-BE49-F238E27FC236}">
                <a16:creationId xmlns:a16="http://schemas.microsoft.com/office/drawing/2014/main" id="{89C23B6E-1A7A-9CB0-CA71-587D912ABCE9}"/>
              </a:ext>
            </a:extLst>
          </p:cNvPr>
          <p:cNvPicPr>
            <a:picLocks noChangeAspect="1"/>
          </p:cNvPicPr>
          <p:nvPr/>
        </p:nvPicPr>
        <p:blipFill>
          <a:blip r:embed="rId5"/>
          <a:srcRect l="755" t="1623" r="587" b="1481"/>
          <a:stretch/>
        </p:blipFill>
        <p:spPr>
          <a:xfrm>
            <a:off x="3341699" y="4601039"/>
            <a:ext cx="5519620" cy="1979867"/>
          </a:xfrm>
          <a:prstGeom prst="rect">
            <a:avLst/>
          </a:prstGeom>
        </p:spPr>
      </p:pic>
    </p:spTree>
    <p:extLst>
      <p:ext uri="{BB962C8B-B14F-4D97-AF65-F5344CB8AC3E}">
        <p14:creationId xmlns:p14="http://schemas.microsoft.com/office/powerpoint/2010/main" val="14775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1F254F7-46FB-12E9-6774-9E57E1E120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05F4F8-5D4F-9E06-DE80-42D044FA5237}"/>
              </a:ext>
            </a:extLst>
          </p:cNvPr>
          <p:cNvPicPr>
            <a:picLocks noChangeAspect="1"/>
          </p:cNvPicPr>
          <p:nvPr/>
        </p:nvPicPr>
        <p:blipFill>
          <a:blip r:embed="rId3"/>
          <a:stretch>
            <a:fillRect/>
          </a:stretch>
        </p:blipFill>
        <p:spPr>
          <a:xfrm>
            <a:off x="5647275" y="1571530"/>
            <a:ext cx="5418224" cy="4063669"/>
          </a:xfrm>
          <a:prstGeom prst="rect">
            <a:avLst/>
          </a:prstGeom>
        </p:spPr>
      </p:pic>
      <p:pic>
        <p:nvPicPr>
          <p:cNvPr id="7" name="Picture 6">
            <a:extLst>
              <a:ext uri="{FF2B5EF4-FFF2-40B4-BE49-F238E27FC236}">
                <a16:creationId xmlns:a16="http://schemas.microsoft.com/office/drawing/2014/main" id="{9C571A22-1FED-5F31-7085-DF62BCA1C8B2}"/>
              </a:ext>
            </a:extLst>
          </p:cNvPr>
          <p:cNvPicPr>
            <a:picLocks noChangeAspect="1"/>
          </p:cNvPicPr>
          <p:nvPr/>
        </p:nvPicPr>
        <p:blipFill>
          <a:blip r:embed="rId4"/>
          <a:stretch>
            <a:fillRect/>
          </a:stretch>
        </p:blipFill>
        <p:spPr>
          <a:xfrm>
            <a:off x="1063354" y="1571530"/>
            <a:ext cx="5418225" cy="40636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7C943-0524-BEF8-4883-2A9F03C18ABF}"/>
                  </a:ext>
                </a:extLst>
              </p:cNvPr>
              <p:cNvSpPr txBox="1"/>
              <p:nvPr/>
            </p:nvSpPr>
            <p:spPr>
              <a:xfrm rot="16200000">
                <a:off x="5373535" y="3294724"/>
                <a:ext cx="1774781" cy="379656"/>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0" name="TextBox 9">
                <a:extLst>
                  <a:ext uri="{FF2B5EF4-FFF2-40B4-BE49-F238E27FC236}">
                    <a16:creationId xmlns:a16="http://schemas.microsoft.com/office/drawing/2014/main" id="{ABC7C943-0524-BEF8-4883-2A9F03C18ABF}"/>
                  </a:ext>
                </a:extLst>
              </p:cNvPr>
              <p:cNvSpPr txBox="1">
                <a:spLocks noRot="1" noChangeAspect="1" noMove="1" noResize="1" noEditPoints="1" noAdjustHandles="1" noChangeArrowheads="1" noChangeShapeType="1" noTextEdit="1"/>
              </p:cNvSpPr>
              <p:nvPr/>
            </p:nvSpPr>
            <p:spPr>
              <a:xfrm rot="16200000">
                <a:off x="5373535" y="3294724"/>
                <a:ext cx="1774781" cy="379656"/>
              </a:xfrm>
              <a:prstGeom prst="rect">
                <a:avLst/>
              </a:prstGeom>
              <a:blipFill>
                <a:blip r:embed="rId5"/>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AC696-34EE-1099-6256-5A574DBBAD49}"/>
                  </a:ext>
                </a:extLst>
              </p:cNvPr>
              <p:cNvSpPr txBox="1"/>
              <p:nvPr/>
            </p:nvSpPr>
            <p:spPr>
              <a:xfrm>
                <a:off x="7048583"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1" name="TextBox 10">
                <a:extLst>
                  <a:ext uri="{FF2B5EF4-FFF2-40B4-BE49-F238E27FC236}">
                    <a16:creationId xmlns:a16="http://schemas.microsoft.com/office/drawing/2014/main" id="{2C2AC696-34EE-1099-6256-5A574DBBAD49}"/>
                  </a:ext>
                </a:extLst>
              </p:cNvPr>
              <p:cNvSpPr txBox="1">
                <a:spLocks noRot="1" noChangeAspect="1" noMove="1" noResize="1" noEditPoints="1" noAdjustHandles="1" noChangeArrowheads="1" noChangeShapeType="1" noTextEdit="1"/>
              </p:cNvSpPr>
              <p:nvPr/>
            </p:nvSpPr>
            <p:spPr>
              <a:xfrm>
                <a:off x="7048583" y="5635199"/>
                <a:ext cx="2685094" cy="358560"/>
              </a:xfrm>
              <a:prstGeom prst="rect">
                <a:avLst/>
              </a:prstGeom>
              <a:blipFill>
                <a:blip r:embed="rId6"/>
                <a:stretch>
                  <a:fillRect l="-939" t="-6897" r="-46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AD247-0440-5827-4EE9-D7C9CE446A68}"/>
                  </a:ext>
                </a:extLst>
              </p:cNvPr>
              <p:cNvSpPr txBox="1"/>
              <p:nvPr/>
            </p:nvSpPr>
            <p:spPr>
              <a:xfrm rot="16200000">
                <a:off x="789619" y="3294914"/>
                <a:ext cx="1774781" cy="379271"/>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2" name="TextBox 11">
                <a:extLst>
                  <a:ext uri="{FF2B5EF4-FFF2-40B4-BE49-F238E27FC236}">
                    <a16:creationId xmlns:a16="http://schemas.microsoft.com/office/drawing/2014/main" id="{1EEAD247-0440-5827-4EE9-D7C9CE446A68}"/>
                  </a:ext>
                </a:extLst>
              </p:cNvPr>
              <p:cNvSpPr txBox="1">
                <a:spLocks noRot="1" noChangeAspect="1" noMove="1" noResize="1" noEditPoints="1" noAdjustHandles="1" noChangeArrowheads="1" noChangeShapeType="1" noTextEdit="1"/>
              </p:cNvSpPr>
              <p:nvPr/>
            </p:nvSpPr>
            <p:spPr>
              <a:xfrm rot="16200000">
                <a:off x="789619" y="3294914"/>
                <a:ext cx="1774781" cy="379271"/>
              </a:xfrm>
              <a:prstGeom prst="rect">
                <a:avLst/>
              </a:prstGeom>
              <a:blipFill>
                <a:blip r:embed="rId7"/>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00916-A08A-13B7-FCF6-45E4B75A25B0}"/>
                  </a:ext>
                </a:extLst>
              </p:cNvPr>
              <p:cNvSpPr txBox="1"/>
              <p:nvPr/>
            </p:nvSpPr>
            <p:spPr>
              <a:xfrm>
                <a:off x="2464662"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D3600916-A08A-13B7-FCF6-45E4B75A25B0}"/>
                  </a:ext>
                </a:extLst>
              </p:cNvPr>
              <p:cNvSpPr txBox="1">
                <a:spLocks noRot="1" noChangeAspect="1" noMove="1" noResize="1" noEditPoints="1" noAdjustHandles="1" noChangeArrowheads="1" noChangeShapeType="1" noTextEdit="1"/>
              </p:cNvSpPr>
              <p:nvPr/>
            </p:nvSpPr>
            <p:spPr>
              <a:xfrm>
                <a:off x="2464662" y="5635199"/>
                <a:ext cx="2685094" cy="358560"/>
              </a:xfrm>
              <a:prstGeom prst="rect">
                <a:avLst/>
              </a:prstGeom>
              <a:blipFill>
                <a:blip r:embed="rId8"/>
                <a:stretch>
                  <a:fillRect l="-939" t="-6897" r="-469" b="-137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E834E3E-2C8A-74A8-254C-7C9EEA50D421}"/>
              </a:ext>
            </a:extLst>
          </p:cNvPr>
          <p:cNvSpPr txBox="1"/>
          <p:nvPr/>
        </p:nvSpPr>
        <p:spPr>
          <a:xfrm>
            <a:off x="2201476" y="1890608"/>
            <a:ext cx="439544"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a:t>
            </a:r>
          </a:p>
        </p:txBody>
      </p:sp>
      <p:sp>
        <p:nvSpPr>
          <p:cNvPr id="16" name="TextBox 15">
            <a:extLst>
              <a:ext uri="{FF2B5EF4-FFF2-40B4-BE49-F238E27FC236}">
                <a16:creationId xmlns:a16="http://schemas.microsoft.com/office/drawing/2014/main" id="{AD9C098F-79B5-7AA0-6BCF-00DC16B7ADD8}"/>
              </a:ext>
            </a:extLst>
          </p:cNvPr>
          <p:cNvSpPr txBox="1"/>
          <p:nvPr/>
        </p:nvSpPr>
        <p:spPr>
          <a:xfrm>
            <a:off x="6796152" y="1890608"/>
            <a:ext cx="431528"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a:t>
            </a:r>
          </a:p>
        </p:txBody>
      </p:sp>
      <p:sp>
        <p:nvSpPr>
          <p:cNvPr id="18" name="TextBox 17">
            <a:extLst>
              <a:ext uri="{FF2B5EF4-FFF2-40B4-BE49-F238E27FC236}">
                <a16:creationId xmlns:a16="http://schemas.microsoft.com/office/drawing/2014/main" id="{BD1DA04A-BEF9-DDBF-0247-CB802DA73A07}"/>
              </a:ext>
            </a:extLst>
          </p:cNvPr>
          <p:cNvSpPr txBox="1"/>
          <p:nvPr/>
        </p:nvSpPr>
        <p:spPr>
          <a:xfrm>
            <a:off x="296753" y="972677"/>
            <a:ext cx="11928340" cy="379656"/>
          </a:xfrm>
          <a:prstGeom prst="rect">
            <a:avLst/>
          </a:prstGeom>
          <a:noFill/>
        </p:spPr>
        <p:txBody>
          <a:bodyPr wrap="square">
            <a:spAutoFit/>
          </a:bodyPr>
          <a:lstStyle/>
          <a:p>
            <a:pPr defTabSz="1219170">
              <a:buClr>
                <a:srgbClr val="000000"/>
              </a:buClr>
            </a:pP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Heterogeneous RT efficacy model predictions </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 month post-RT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with</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personalized dose</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1" name="Google Shape;217;p32">
            <a:extLst>
              <a:ext uri="{FF2B5EF4-FFF2-40B4-BE49-F238E27FC236}">
                <a16:creationId xmlns:a16="http://schemas.microsoft.com/office/drawing/2014/main" id="{56AFDB05-3E93-467F-769A-7196F4051813}"/>
              </a:ext>
            </a:extLst>
          </p:cNvPr>
          <p:cNvSpPr txBox="1">
            <a:spLocks/>
          </p:cNvSpPr>
          <p:nvPr/>
        </p:nvSpPr>
        <p:spPr>
          <a:xfrm>
            <a:off x="-2" y="0"/>
            <a:ext cx="9890761"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Model predictions for the cohort</a:t>
            </a:r>
            <a:endParaRPr lang="en-US" sz="3200"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0036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2D9907B-25C4-1195-4D17-D6C77DE43C12}"/>
            </a:ext>
          </a:extLst>
        </p:cNvPr>
        <p:cNvGrpSpPr/>
        <p:nvPr/>
      </p:nvGrpSpPr>
      <p:grpSpPr>
        <a:xfrm>
          <a:off x="0" y="0"/>
          <a:ext cx="0" cy="0"/>
          <a:chOff x="0" y="0"/>
          <a:chExt cx="0" cy="0"/>
        </a:xfrm>
      </p:grpSpPr>
      <p:sp>
        <p:nvSpPr>
          <p:cNvPr id="323" name="Google Shape;323;p42">
            <a:extLst>
              <a:ext uri="{FF2B5EF4-FFF2-40B4-BE49-F238E27FC236}">
                <a16:creationId xmlns:a16="http://schemas.microsoft.com/office/drawing/2014/main" id="{ED60404E-BACC-55A8-B4A2-94099D0BAD8B}"/>
              </a:ext>
            </a:extLst>
          </p:cNvPr>
          <p:cNvSpPr txBox="1">
            <a:spLocks noGrp="1"/>
          </p:cNvSpPr>
          <p:nvPr>
            <p:ph type="subTitle" idx="4294967295"/>
          </p:nvPr>
        </p:nvSpPr>
        <p:spPr>
          <a:xfrm>
            <a:off x="991999" y="465967"/>
            <a:ext cx="10071111" cy="18972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Dose personalization</a:t>
            </a:r>
          </a:p>
          <a:p>
            <a:pPr marL="0" indent="0">
              <a:spcBef>
                <a:spcPts val="0"/>
              </a:spcBef>
              <a:buNone/>
            </a:pPr>
            <a:r>
              <a:rPr lang="en-US" sz="3467" i="1" dirty="0">
                <a:solidFill>
                  <a:schemeClr val="lt1"/>
                </a:solidFill>
                <a:latin typeface="Raleway"/>
                <a:ea typeface="Raleway"/>
                <a:cs typeface="Raleway"/>
                <a:sym typeface="Raleway"/>
              </a:rPr>
              <a:t>(for heterogeneous RT </a:t>
            </a:r>
            <a:r>
              <a:rPr lang="en-US" sz="3467" i="1">
                <a:solidFill>
                  <a:schemeClr val="lt1"/>
                </a:solidFill>
                <a:latin typeface="Raleway"/>
                <a:ea typeface="Raleway"/>
                <a:cs typeface="Raleway"/>
                <a:sym typeface="Raleway"/>
              </a:rPr>
              <a:t>efficacy models only)</a:t>
            </a:r>
            <a:endParaRPr lang="en-US" sz="3467" i="1"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6910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46BBA7A-8422-71A1-8648-090F32BD1C84}"/>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677C964-E9A8-733D-9577-924F70431A7A}"/>
              </a:ext>
            </a:extLst>
          </p:cNvPr>
          <p:cNvSpPr txBox="1"/>
          <p:nvPr/>
        </p:nvSpPr>
        <p:spPr>
          <a:xfrm>
            <a:off x="609600" y="1051601"/>
            <a:ext cx="10972800" cy="4054403"/>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augmented snapshots (augmentCellMaps_2D).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Generated projection matrices (</a:t>
            </a:r>
            <a:r>
              <a:rPr lang="en-US" sz="2400" kern="0" dirty="0" err="1">
                <a:solidFill>
                  <a:schemeClr val="tx2">
                    <a:lumMod val="10000"/>
                  </a:schemeClr>
                </a:solidFill>
                <a:latin typeface="Lato"/>
                <a:ea typeface="Lato"/>
                <a:cs typeface="Lato"/>
                <a:sym typeface="Lato"/>
              </a:rPr>
              <a:t>getProjectionMatrix</a:t>
            </a:r>
            <a:r>
              <a:rPr lang="en-US" sz="2400" kern="0" dirty="0">
                <a:solidFill>
                  <a:schemeClr val="tx2">
                    <a:lumMod val="10000"/>
                  </a:schemeClr>
                </a:solidFill>
                <a:latin typeface="Lato"/>
                <a:ea typeface="Lato"/>
                <a:cs typeface="Lato"/>
                <a:sym typeface="Lato"/>
              </a:rPr>
              <a:t>, getDisplacementProjection_2D, getStrainProjection_2D, getStressProjection_2D).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Assembled reduced operators (</a:t>
            </a:r>
            <a:r>
              <a:rPr lang="en-US" sz="2400" kern="0" dirty="0" err="1">
                <a:solidFill>
                  <a:schemeClr val="tx2">
                    <a:lumMod val="10000"/>
                  </a:schemeClr>
                </a:solidFill>
                <a:latin typeface="Lato"/>
                <a:ea typeface="Lato"/>
                <a:cs typeface="Lato"/>
                <a:sym typeface="Lato"/>
              </a:rPr>
              <a:t>M_r</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Vu_gradXY_V</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Ve_gradXYY_Vu</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Vs_SMAT_Ve</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reduced solver (</a:t>
            </a:r>
            <a:r>
              <a:rPr lang="en-US" sz="2400" kern="0" dirty="0" err="1">
                <a:solidFill>
                  <a:schemeClr val="tx2">
                    <a:lumMod val="10000"/>
                  </a:schemeClr>
                </a:solidFill>
                <a:latin typeface="Lato"/>
                <a:ea typeface="Lato"/>
                <a:cs typeface="Lato"/>
                <a:sym typeface="Lato"/>
              </a:rPr>
              <a:t>get_damper_reduced</a:t>
            </a:r>
            <a:r>
              <a:rPr lang="en-US" sz="2400" kern="0" dirty="0">
                <a:solidFill>
                  <a:schemeClr val="tx2">
                    <a:lumMod val="10000"/>
                  </a:schemeClr>
                </a:solidFill>
                <a:latin typeface="Lato"/>
                <a:ea typeface="Lato"/>
                <a:cs typeface="Lato"/>
                <a:sym typeface="Lato"/>
              </a:rPr>
              <a:t>) to compute ROM von Mises stress and timing.</a:t>
            </a:r>
          </a:p>
        </p:txBody>
      </p:sp>
      <p:sp>
        <p:nvSpPr>
          <p:cNvPr id="4" name="Google Shape;157;p27">
            <a:extLst>
              <a:ext uri="{FF2B5EF4-FFF2-40B4-BE49-F238E27FC236}">
                <a16:creationId xmlns:a16="http://schemas.microsoft.com/office/drawing/2014/main" id="{4566B706-5083-6A88-0DBB-6A9B1223BAD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ROM construction</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1819268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EE0C17C-9377-196A-54D1-9C0E9028CCC0}"/>
            </a:ext>
          </a:extLst>
        </p:cNvPr>
        <p:cNvGrpSpPr/>
        <p:nvPr/>
      </p:nvGrpSpPr>
      <p:grpSpPr>
        <a:xfrm>
          <a:off x="0" y="0"/>
          <a:ext cx="0" cy="0"/>
          <a:chOff x="0" y="0"/>
          <a:chExt cx="0" cy="0"/>
        </a:xfrm>
      </p:grpSpPr>
      <p:sp>
        <p:nvSpPr>
          <p:cNvPr id="38" name="Google Shape;157;p27">
            <a:extLst>
              <a:ext uri="{FF2B5EF4-FFF2-40B4-BE49-F238E27FC236}">
                <a16:creationId xmlns:a16="http://schemas.microsoft.com/office/drawing/2014/main" id="{9264B6B1-208C-D794-6020-890B61B94FE9}"/>
              </a:ext>
            </a:extLst>
          </p:cNvPr>
          <p:cNvSpPr txBox="1">
            <a:spLocks noGrp="1"/>
          </p:cNvSpPr>
          <p:nvPr>
            <p:ph type="title"/>
          </p:nvPr>
        </p:nvSpPr>
        <p:spPr>
          <a:xfrm>
            <a:off x="1" y="14124"/>
            <a:ext cx="11822807" cy="1042011"/>
          </a:xfrm>
          <a:prstGeom prst="rect">
            <a:avLst/>
          </a:prstGeom>
        </p:spPr>
        <p:txBody>
          <a:bodyPr spcFirstLastPara="1" wrap="square" lIns="121900" tIns="121900" rIns="121900" bIns="121900" anchor="b" anchorCtr="0">
            <a:noAutofit/>
          </a:bodyPr>
          <a:lstStyle/>
          <a:p>
            <a:r>
              <a:rPr lang="en-US" sz="3200" b="1" dirty="0">
                <a:solidFill>
                  <a:schemeClr val="dk2"/>
                </a:solidFill>
              </a:rPr>
              <a:t>Calculating spatial dose boost</a:t>
            </a:r>
            <a:br>
              <a:rPr lang="en-US" sz="3200" b="1" dirty="0">
                <a:solidFill>
                  <a:schemeClr val="dk2"/>
                </a:solidFill>
              </a:rPr>
            </a:br>
            <a:r>
              <a:rPr lang="en-US" sz="2133" i="1" dirty="0">
                <a:solidFill>
                  <a:schemeClr val="dk2"/>
                </a:solidFill>
              </a:rPr>
              <a:t>Use CTV as domain for dose boost calculation</a:t>
            </a:r>
            <a:endParaRPr lang="en-US" sz="3200" i="1" dirty="0">
              <a:solidFill>
                <a:schemeClr val="accent1"/>
              </a:solidFill>
            </a:endParaRPr>
          </a:p>
        </p:txBody>
      </p:sp>
      <p:sp>
        <p:nvSpPr>
          <p:cNvPr id="40" name="TextBox 39">
            <a:extLst>
              <a:ext uri="{FF2B5EF4-FFF2-40B4-BE49-F238E27FC236}">
                <a16:creationId xmlns:a16="http://schemas.microsoft.com/office/drawing/2014/main" id="{1DD0D0F9-98F2-1CE5-711A-A2DA82FF903B}"/>
              </a:ext>
            </a:extLst>
          </p:cNvPr>
          <p:cNvSpPr txBox="1"/>
          <p:nvPr/>
        </p:nvSpPr>
        <p:spPr>
          <a:xfrm>
            <a:off x="9386123" y="14124"/>
            <a:ext cx="2805877" cy="830997"/>
          </a:xfrm>
          <a:prstGeom prst="rect">
            <a:avLst/>
          </a:prstGeom>
          <a:noFill/>
        </p:spPr>
        <p:txBody>
          <a:bodyPr wrap="square">
            <a:spAutoFit/>
          </a:bodyPr>
          <a:lstStyle/>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GTV: gross tumor volume</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 </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PTV: planning target volume </a:t>
            </a:r>
          </a:p>
        </p:txBody>
      </p:sp>
      <p:pic>
        <p:nvPicPr>
          <p:cNvPr id="5" name="Picture 2" descr="11: In patients with GBM, the GTV is defined by radiologists as the... |  Download Scientific Diagram">
            <a:extLst>
              <a:ext uri="{FF2B5EF4-FFF2-40B4-BE49-F238E27FC236}">
                <a16:creationId xmlns:a16="http://schemas.microsoft.com/office/drawing/2014/main" id="{E3CB06E4-DD6C-4101-5C80-CCD6C75F0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93" y="2023872"/>
            <a:ext cx="5765699" cy="4224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90B7C9-1C27-6F1B-7114-6CD5EAFAF318}"/>
              </a:ext>
            </a:extLst>
          </p:cNvPr>
          <p:cNvSpPr txBox="1"/>
          <p:nvPr/>
        </p:nvSpPr>
        <p:spPr>
          <a:xfrm>
            <a:off x="304421" y="1089021"/>
            <a:ext cx="11213963" cy="748795"/>
          </a:xfrm>
          <a:prstGeom prst="rect">
            <a:avLst/>
          </a:prstGeom>
          <a:noFill/>
        </p:spPr>
        <p:txBody>
          <a:bodyPr wrap="square">
            <a:spAutoFit/>
          </a:bodyPr>
          <a:lstStyle/>
          <a:p>
            <a:pPr defTabSz="1219170">
              <a:spcAft>
                <a:spcPts val="800"/>
              </a:spcAft>
              <a:buClr>
                <a:srgbClr val="000000"/>
              </a:buClr>
            </a:pPr>
            <a:r>
              <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Goal:</a:t>
            </a:r>
            <a:r>
              <a:rPr lang="en-US" sz="21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Expand GTV by uniform distance (1.5 cm) in all directions (3D) to account for infiltrative disease</a:t>
            </a:r>
            <a:endPar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0" name="TextBox 9">
            <a:extLst>
              <a:ext uri="{FF2B5EF4-FFF2-40B4-BE49-F238E27FC236}">
                <a16:creationId xmlns:a16="http://schemas.microsoft.com/office/drawing/2014/main" id="{A29DB096-1F1A-A0F7-E35F-BB8957DA63F8}"/>
              </a:ext>
            </a:extLst>
          </p:cNvPr>
          <p:cNvSpPr txBox="1"/>
          <p:nvPr/>
        </p:nvSpPr>
        <p:spPr>
          <a:xfrm>
            <a:off x="2150841" y="3433159"/>
            <a:ext cx="1540806"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sp>
        <p:nvSpPr>
          <p:cNvPr id="11" name="TextBox 10">
            <a:extLst>
              <a:ext uri="{FF2B5EF4-FFF2-40B4-BE49-F238E27FC236}">
                <a16:creationId xmlns:a16="http://schemas.microsoft.com/office/drawing/2014/main" id="{1AA335A6-E0CB-3533-5113-0CD29FA678F6}"/>
              </a:ext>
            </a:extLst>
          </p:cNvPr>
          <p:cNvSpPr txBox="1"/>
          <p:nvPr/>
        </p:nvSpPr>
        <p:spPr>
          <a:xfrm>
            <a:off x="4122466" y="3304991"/>
            <a:ext cx="2005677"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(non </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pic>
        <p:nvPicPr>
          <p:cNvPr id="2050" name="Picture 2" descr="Full article: Study on the Appropriate Timing of Postoperative Adaptive  Radiotherapy for High-Grade Glioma">
            <a:extLst>
              <a:ext uri="{FF2B5EF4-FFF2-40B4-BE49-F238E27FC236}">
                <a16:creationId xmlns:a16="http://schemas.microsoft.com/office/drawing/2014/main" id="{33156954-013E-B003-4ABC-815AA07E7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0" r="34736"/>
          <a:stretch/>
        </p:blipFill>
        <p:spPr bwMode="auto">
          <a:xfrm>
            <a:off x="7673147" y="2301357"/>
            <a:ext cx="2958277" cy="36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112B69D-87EE-859F-3DE5-38F3FDAD533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55A88B-6BC3-B4D7-A2C6-7CCB2C01C606}"/>
              </a:ext>
            </a:extLst>
          </p:cNvPr>
          <p:cNvSpPr txBox="1"/>
          <p:nvPr/>
        </p:nvSpPr>
        <p:spPr>
          <a:xfrm>
            <a:off x="4918541" y="1310955"/>
            <a:ext cx="235032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SOC outside of CTV</a:t>
            </a:r>
          </a:p>
        </p:txBody>
      </p:sp>
      <p:sp>
        <p:nvSpPr>
          <p:cNvPr id="15" name="TextBox 14">
            <a:extLst>
              <a:ext uri="{FF2B5EF4-FFF2-40B4-BE49-F238E27FC236}">
                <a16:creationId xmlns:a16="http://schemas.microsoft.com/office/drawing/2014/main" id="{74F1A9F2-1376-41EA-7FDB-C3BEED6B9368}"/>
              </a:ext>
            </a:extLst>
          </p:cNvPr>
          <p:cNvSpPr txBox="1"/>
          <p:nvPr/>
        </p:nvSpPr>
        <p:spPr>
          <a:xfrm>
            <a:off x="7293995" y="0"/>
            <a:ext cx="4898004" cy="379656"/>
          </a:xfrm>
          <a:prstGeom prst="rect">
            <a:avLst/>
          </a:prstGeom>
          <a:noFill/>
        </p:spPr>
        <p:txBody>
          <a:bodyPr wrap="square">
            <a:spAutoFit/>
          </a:bodyPr>
          <a:lstStyle/>
          <a:p>
            <a:pPr algn="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 name="TextBox 2">
            <a:extLst>
              <a:ext uri="{FF2B5EF4-FFF2-40B4-BE49-F238E27FC236}">
                <a16:creationId xmlns:a16="http://schemas.microsoft.com/office/drawing/2014/main" id="{1B794638-F5FF-FBB9-61C3-C8E7FB5B92CC}"/>
              </a:ext>
            </a:extLst>
          </p:cNvPr>
          <p:cNvSpPr txBox="1"/>
          <p:nvPr/>
        </p:nvSpPr>
        <p:spPr>
          <a:xfrm>
            <a:off x="1382759" y="5599735"/>
            <a:ext cx="1407758" cy="379656"/>
          </a:xfrm>
          <a:prstGeom prst="rect">
            <a:avLst/>
          </a:prstGeom>
          <a:noFill/>
        </p:spPr>
        <p:txBody>
          <a:bodyPr wrap="none" rtlCol="0">
            <a:spAutoFit/>
          </a:bodyPr>
          <a:lstStyle/>
          <a:p>
            <a:pPr defTabSz="1219170">
              <a:buClr>
                <a:srgbClr val="000000"/>
              </a:buClr>
            </a:pPr>
            <a:r>
              <a:rPr lang="en-US" sz="1867"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4" name="TextBox 3">
            <a:extLst>
              <a:ext uri="{FF2B5EF4-FFF2-40B4-BE49-F238E27FC236}">
                <a16:creationId xmlns:a16="http://schemas.microsoft.com/office/drawing/2014/main" id="{5EC2780B-0762-BF05-5EDE-13E0D76F0491}"/>
              </a:ext>
            </a:extLst>
          </p:cNvPr>
          <p:cNvSpPr txBox="1"/>
          <p:nvPr/>
        </p:nvSpPr>
        <p:spPr>
          <a:xfrm>
            <a:off x="761553" y="1341924"/>
            <a:ext cx="261642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Dose boost within CTV</a:t>
            </a:r>
          </a:p>
        </p:txBody>
      </p:sp>
      <p:pic>
        <p:nvPicPr>
          <p:cNvPr id="6" name="Picture 5">
            <a:extLst>
              <a:ext uri="{FF2B5EF4-FFF2-40B4-BE49-F238E27FC236}">
                <a16:creationId xmlns:a16="http://schemas.microsoft.com/office/drawing/2014/main" id="{C41289CE-F258-76A4-AA87-67971F4843EF}"/>
              </a:ext>
            </a:extLst>
          </p:cNvPr>
          <p:cNvPicPr>
            <a:picLocks noChangeAspect="1"/>
          </p:cNvPicPr>
          <p:nvPr/>
        </p:nvPicPr>
        <p:blipFill>
          <a:blip r:embed="rId3"/>
          <a:srcRect r="20643"/>
          <a:stretch/>
        </p:blipFill>
        <p:spPr>
          <a:xfrm>
            <a:off x="3649679" y="1427281"/>
            <a:ext cx="4202056" cy="3971353"/>
          </a:xfrm>
          <a:prstGeom prst="rect">
            <a:avLst/>
          </a:prstGeom>
        </p:spPr>
      </p:pic>
      <p:pic>
        <p:nvPicPr>
          <p:cNvPr id="7" name="Picture 6">
            <a:extLst>
              <a:ext uri="{FF2B5EF4-FFF2-40B4-BE49-F238E27FC236}">
                <a16:creationId xmlns:a16="http://schemas.microsoft.com/office/drawing/2014/main" id="{F72DB5DA-5752-1F2F-2153-3AD00813DFD7}"/>
              </a:ext>
            </a:extLst>
          </p:cNvPr>
          <p:cNvPicPr>
            <a:picLocks noChangeAspect="1"/>
          </p:cNvPicPr>
          <p:nvPr/>
        </p:nvPicPr>
        <p:blipFill>
          <a:blip r:embed="rId4"/>
          <a:srcRect r="20629"/>
          <a:stretch/>
        </p:blipFill>
        <p:spPr>
          <a:xfrm>
            <a:off x="-369174" y="1442924"/>
            <a:ext cx="4202817" cy="3971353"/>
          </a:xfrm>
          <a:prstGeom prst="rect">
            <a:avLst/>
          </a:prstGeom>
        </p:spPr>
      </p:pic>
      <p:sp>
        <p:nvSpPr>
          <p:cNvPr id="11" name="TextBox 10">
            <a:extLst>
              <a:ext uri="{FF2B5EF4-FFF2-40B4-BE49-F238E27FC236}">
                <a16:creationId xmlns:a16="http://schemas.microsoft.com/office/drawing/2014/main" id="{CC04EA8E-4A9B-8CA8-B143-B9206C1CD853}"/>
              </a:ext>
            </a:extLst>
          </p:cNvPr>
          <p:cNvSpPr txBox="1"/>
          <p:nvPr/>
        </p:nvSpPr>
        <p:spPr>
          <a:xfrm>
            <a:off x="6861243" y="6365733"/>
            <a:ext cx="5291847" cy="379656"/>
          </a:xfrm>
          <a:prstGeom prst="rect">
            <a:avLst/>
          </a:prstGeom>
          <a:noFill/>
        </p:spPr>
        <p:txBody>
          <a:bodyPr wrap="square">
            <a:spAutoFit/>
          </a:bodyPr>
          <a:lstStyle/>
          <a:p>
            <a:pP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4,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 M</a:t>
            </a:r>
            <a:r>
              <a:rPr lang="en-US" sz="1867"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t>
            </a:r>
            <a:endPar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Google Shape;217;p32">
            <a:extLst>
              <a:ext uri="{FF2B5EF4-FFF2-40B4-BE49-F238E27FC236}">
                <a16:creationId xmlns:a16="http://schemas.microsoft.com/office/drawing/2014/main" id="{1CB8E5AD-2419-7FA4-C3BE-3055DB177A82}"/>
              </a:ext>
            </a:extLst>
          </p:cNvPr>
          <p:cNvSpPr txBox="1">
            <a:spLocks/>
          </p:cNvSpPr>
          <p:nvPr/>
        </p:nvSpPr>
        <p:spPr>
          <a:xfrm>
            <a:off x="-1" y="0"/>
            <a:ext cx="10268375"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Personalized dose maps</a:t>
            </a:r>
            <a:endParaRPr lang="en-US" sz="3200" i="1" kern="0" dirty="0">
              <a:solidFill>
                <a:srgbClr val="2185C5"/>
              </a:solidFill>
              <a:latin typeface="Raleway"/>
              <a:ea typeface="Raleway"/>
              <a:cs typeface="Raleway"/>
              <a:sym typeface="Raleway"/>
            </a:endParaRPr>
          </a:p>
        </p:txBody>
      </p:sp>
      <p:pic>
        <p:nvPicPr>
          <p:cNvPr id="13" name="Picture 12">
            <a:extLst>
              <a:ext uri="{FF2B5EF4-FFF2-40B4-BE49-F238E27FC236}">
                <a16:creationId xmlns:a16="http://schemas.microsoft.com/office/drawing/2014/main" id="{014D1F02-34F5-0319-8D5E-879163FF9B64}"/>
              </a:ext>
            </a:extLst>
          </p:cNvPr>
          <p:cNvPicPr>
            <a:picLocks noChangeAspect="1"/>
          </p:cNvPicPr>
          <p:nvPr/>
        </p:nvPicPr>
        <p:blipFill>
          <a:blip r:embed="rId5"/>
          <a:srcRect r="20644"/>
          <a:stretch/>
        </p:blipFill>
        <p:spPr>
          <a:xfrm>
            <a:off x="7667769" y="1427281"/>
            <a:ext cx="4202056" cy="3971355"/>
          </a:xfrm>
          <a:prstGeom prst="rect">
            <a:avLst/>
          </a:prstGeom>
        </p:spPr>
      </p:pic>
      <p:pic>
        <p:nvPicPr>
          <p:cNvPr id="16" name="Picture 15">
            <a:extLst>
              <a:ext uri="{FF2B5EF4-FFF2-40B4-BE49-F238E27FC236}">
                <a16:creationId xmlns:a16="http://schemas.microsoft.com/office/drawing/2014/main" id="{C89971A6-16AE-723F-CB3E-B2AEDF21F7DE}"/>
              </a:ext>
            </a:extLst>
          </p:cNvPr>
          <p:cNvPicPr>
            <a:picLocks noChangeAspect="1"/>
          </p:cNvPicPr>
          <p:nvPr/>
        </p:nvPicPr>
        <p:blipFill>
          <a:blip r:embed="rId6"/>
          <a:srcRect l="71731" t="4372" r="24056" b="6812"/>
          <a:stretch/>
        </p:blipFill>
        <p:spPr>
          <a:xfrm rot="5400000">
            <a:off x="1996445" y="3658815"/>
            <a:ext cx="314143" cy="3542207"/>
          </a:xfrm>
          <a:prstGeom prst="rect">
            <a:avLst/>
          </a:prstGeom>
        </p:spPr>
      </p:pic>
      <p:sp>
        <p:nvSpPr>
          <p:cNvPr id="17" name="TextBox 16">
            <a:extLst>
              <a:ext uri="{FF2B5EF4-FFF2-40B4-BE49-F238E27FC236}">
                <a16:creationId xmlns:a16="http://schemas.microsoft.com/office/drawing/2014/main" id="{6765EC0C-1E50-88A8-25AD-E073FBCDCA7A}"/>
              </a:ext>
            </a:extLst>
          </p:cNvPr>
          <p:cNvSpPr txBox="1"/>
          <p:nvPr/>
        </p:nvSpPr>
        <p:spPr>
          <a:xfrm>
            <a:off x="3761840" y="5230403"/>
            <a:ext cx="708560"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4.30</a:t>
            </a:r>
          </a:p>
        </p:txBody>
      </p:sp>
      <p:sp>
        <p:nvSpPr>
          <p:cNvPr id="18" name="TextBox 17">
            <a:extLst>
              <a:ext uri="{FF2B5EF4-FFF2-40B4-BE49-F238E27FC236}">
                <a16:creationId xmlns:a16="http://schemas.microsoft.com/office/drawing/2014/main" id="{663524C2-E894-3401-AE73-31AA01DF687D}"/>
              </a:ext>
            </a:extLst>
          </p:cNvPr>
          <p:cNvSpPr txBox="1"/>
          <p:nvPr/>
        </p:nvSpPr>
        <p:spPr>
          <a:xfrm>
            <a:off x="183060" y="5230403"/>
            <a:ext cx="504949"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19" name="TextBox 18">
            <a:extLst>
              <a:ext uri="{FF2B5EF4-FFF2-40B4-BE49-F238E27FC236}">
                <a16:creationId xmlns:a16="http://schemas.microsoft.com/office/drawing/2014/main" id="{240BA996-ABBA-8FF9-EB4F-B9690B829345}"/>
              </a:ext>
            </a:extLst>
          </p:cNvPr>
          <p:cNvSpPr txBox="1"/>
          <p:nvPr/>
        </p:nvSpPr>
        <p:spPr>
          <a:xfrm>
            <a:off x="8768705" y="1310955"/>
            <a:ext cx="268535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Personalized dose map</a:t>
            </a:r>
          </a:p>
        </p:txBody>
      </p:sp>
      <p:sp>
        <p:nvSpPr>
          <p:cNvPr id="20" name="Plus 19">
            <a:extLst>
              <a:ext uri="{FF2B5EF4-FFF2-40B4-BE49-F238E27FC236}">
                <a16:creationId xmlns:a16="http://schemas.microsoft.com/office/drawing/2014/main" id="{F1BFBA28-C723-E6EE-B797-E31D535D8866}"/>
              </a:ext>
            </a:extLst>
          </p:cNvPr>
          <p:cNvSpPr/>
          <p:nvPr/>
        </p:nvSpPr>
        <p:spPr>
          <a:xfrm>
            <a:off x="3833643" y="3007360"/>
            <a:ext cx="636757" cy="650240"/>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1" name="Equal 20">
            <a:extLst>
              <a:ext uri="{FF2B5EF4-FFF2-40B4-BE49-F238E27FC236}">
                <a16:creationId xmlns:a16="http://schemas.microsoft.com/office/drawing/2014/main" id="{C01CAD87-5E6A-815F-D37F-D046278D9415}"/>
              </a:ext>
            </a:extLst>
          </p:cNvPr>
          <p:cNvSpPr/>
          <p:nvPr/>
        </p:nvSpPr>
        <p:spPr>
          <a:xfrm>
            <a:off x="7851735" y="3075094"/>
            <a:ext cx="609600" cy="51477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402068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17" grpId="0"/>
      <p:bldP spid="18" grpId="0"/>
      <p:bldP spid="19" grpId="0"/>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E37564D3-1FC8-0BE0-177B-5796FCC128A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FC34DC6-ABC3-71AD-5100-B7E385C349ED}"/>
              </a:ext>
            </a:extLst>
          </p:cNvPr>
          <p:cNvPicPr>
            <a:picLocks noChangeAspect="1"/>
          </p:cNvPicPr>
          <p:nvPr/>
        </p:nvPicPr>
        <p:blipFill>
          <a:blip r:embed="rId3"/>
          <a:stretch>
            <a:fillRect/>
          </a:stretch>
        </p:blipFill>
        <p:spPr>
          <a:xfrm>
            <a:off x="1428609" y="3785788"/>
            <a:ext cx="1865415" cy="2010473"/>
          </a:xfrm>
          <a:prstGeom prst="rect">
            <a:avLst/>
          </a:prstGeom>
        </p:spPr>
      </p:pic>
      <p:pic>
        <p:nvPicPr>
          <p:cNvPr id="33" name="Picture 32">
            <a:extLst>
              <a:ext uri="{FF2B5EF4-FFF2-40B4-BE49-F238E27FC236}">
                <a16:creationId xmlns:a16="http://schemas.microsoft.com/office/drawing/2014/main" id="{01C2524C-D803-3A83-9976-2871809A0E81}"/>
              </a:ext>
            </a:extLst>
          </p:cNvPr>
          <p:cNvPicPr>
            <a:picLocks noChangeAspect="1"/>
          </p:cNvPicPr>
          <p:nvPr/>
        </p:nvPicPr>
        <p:blipFill>
          <a:blip r:embed="rId4"/>
          <a:stretch>
            <a:fillRect/>
          </a:stretch>
        </p:blipFill>
        <p:spPr>
          <a:xfrm>
            <a:off x="6544147" y="1639686"/>
            <a:ext cx="5480543" cy="4110407"/>
          </a:xfrm>
          <a:prstGeom prst="rect">
            <a:avLst/>
          </a:prstGeom>
        </p:spPr>
      </p:pic>
      <p:pic>
        <p:nvPicPr>
          <p:cNvPr id="34" name="Picture 33">
            <a:extLst>
              <a:ext uri="{FF2B5EF4-FFF2-40B4-BE49-F238E27FC236}">
                <a16:creationId xmlns:a16="http://schemas.microsoft.com/office/drawing/2014/main" id="{26F95E8E-A30C-E53A-009B-18EAC8194D20}"/>
              </a:ext>
            </a:extLst>
          </p:cNvPr>
          <p:cNvPicPr>
            <a:picLocks noChangeAspect="1"/>
          </p:cNvPicPr>
          <p:nvPr/>
        </p:nvPicPr>
        <p:blipFill>
          <a:blip r:embed="rId5"/>
          <a:stretch>
            <a:fillRect/>
          </a:stretch>
        </p:blipFill>
        <p:spPr>
          <a:xfrm>
            <a:off x="2992061" y="1709394"/>
            <a:ext cx="1860704" cy="2010473"/>
          </a:xfrm>
          <a:prstGeom prst="rect">
            <a:avLst/>
          </a:prstGeom>
        </p:spPr>
      </p:pic>
      <p:sp>
        <p:nvSpPr>
          <p:cNvPr id="37" name="TextBox 36">
            <a:extLst>
              <a:ext uri="{FF2B5EF4-FFF2-40B4-BE49-F238E27FC236}">
                <a16:creationId xmlns:a16="http://schemas.microsoft.com/office/drawing/2014/main" id="{7E120BFC-D5B8-5AC5-7557-AA17D86B25B6}"/>
              </a:ext>
            </a:extLst>
          </p:cNvPr>
          <p:cNvSpPr txBox="1"/>
          <p:nvPr/>
        </p:nvSpPr>
        <p:spPr>
          <a:xfrm rot="16200000">
            <a:off x="6401663" y="3515109"/>
            <a:ext cx="159691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 of volume</a:t>
            </a:r>
          </a:p>
        </p:txBody>
      </p:sp>
      <p:sp>
        <p:nvSpPr>
          <p:cNvPr id="38" name="TextBox 37">
            <a:extLst>
              <a:ext uri="{FF2B5EF4-FFF2-40B4-BE49-F238E27FC236}">
                <a16:creationId xmlns:a16="http://schemas.microsoft.com/office/drawing/2014/main" id="{39B837DA-3D5C-0E3A-174D-B91C031178FC}"/>
              </a:ext>
            </a:extLst>
          </p:cNvPr>
          <p:cNvSpPr txBox="1"/>
          <p:nvPr/>
        </p:nvSpPr>
        <p:spPr>
          <a:xfrm>
            <a:off x="8560945" y="5563120"/>
            <a:ext cx="158088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Dose (</a:t>
            </a: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39" name="TextBox 38">
            <a:extLst>
              <a:ext uri="{FF2B5EF4-FFF2-40B4-BE49-F238E27FC236}">
                <a16:creationId xmlns:a16="http://schemas.microsoft.com/office/drawing/2014/main" id="{ECF7B0F2-E7C3-EFB8-9C18-D498C6B01A22}"/>
              </a:ext>
            </a:extLst>
          </p:cNvPr>
          <p:cNvSpPr txBox="1"/>
          <p:nvPr/>
        </p:nvSpPr>
        <p:spPr>
          <a:xfrm>
            <a:off x="1846959"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3" name="TextBox 42">
            <a:extLst>
              <a:ext uri="{FF2B5EF4-FFF2-40B4-BE49-F238E27FC236}">
                <a16:creationId xmlns:a16="http://schemas.microsoft.com/office/drawing/2014/main" id="{EA1502B4-5A1F-4D99-06C7-6971796C60D4}"/>
              </a:ext>
            </a:extLst>
          </p:cNvPr>
          <p:cNvSpPr txBox="1"/>
          <p:nvPr/>
        </p:nvSpPr>
        <p:spPr>
          <a:xfrm>
            <a:off x="3446895" y="1271395"/>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8" name="TextBox 47">
            <a:extLst>
              <a:ext uri="{FF2B5EF4-FFF2-40B4-BE49-F238E27FC236}">
                <a16:creationId xmlns:a16="http://schemas.microsoft.com/office/drawing/2014/main" id="{3F0D74B1-3BBE-DEAD-B171-4ED6CF23B82B}"/>
              </a:ext>
            </a:extLst>
          </p:cNvPr>
          <p:cNvSpPr txBox="1"/>
          <p:nvPr/>
        </p:nvSpPr>
        <p:spPr>
          <a:xfrm>
            <a:off x="5017132"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9" name="TextBox 48">
            <a:extLst>
              <a:ext uri="{FF2B5EF4-FFF2-40B4-BE49-F238E27FC236}">
                <a16:creationId xmlns:a16="http://schemas.microsoft.com/office/drawing/2014/main" id="{F987440D-0283-4DAD-9701-DE9E09FA2573}"/>
              </a:ext>
            </a:extLst>
          </p:cNvPr>
          <p:cNvSpPr txBox="1"/>
          <p:nvPr/>
        </p:nvSpPr>
        <p:spPr>
          <a:xfrm rot="16200000">
            <a:off x="658846" y="2564637"/>
            <a:ext cx="114573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maps</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0" name="TextBox 49">
            <a:extLst>
              <a:ext uri="{FF2B5EF4-FFF2-40B4-BE49-F238E27FC236}">
                <a16:creationId xmlns:a16="http://schemas.microsoft.com/office/drawing/2014/main" id="{78F0FB4E-1686-EDB4-EB7B-3BCBAA49D4DD}"/>
              </a:ext>
            </a:extLst>
          </p:cNvPr>
          <p:cNvSpPr txBox="1"/>
          <p:nvPr/>
        </p:nvSpPr>
        <p:spPr>
          <a:xfrm rot="16200000">
            <a:off x="300093" y="4659283"/>
            <a:ext cx="1863240"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 differences </a:t>
            </a:r>
          </a:p>
        </p:txBody>
      </p:sp>
      <p:sp>
        <p:nvSpPr>
          <p:cNvPr id="51" name="Rectangle 50">
            <a:extLst>
              <a:ext uri="{FF2B5EF4-FFF2-40B4-BE49-F238E27FC236}">
                <a16:creationId xmlns:a16="http://schemas.microsoft.com/office/drawing/2014/main" id="{AD351D8A-3D6D-4E65-436D-851D92FC1A0F}"/>
              </a:ext>
            </a:extLst>
          </p:cNvPr>
          <p:cNvSpPr/>
          <p:nvPr/>
        </p:nvSpPr>
        <p:spPr>
          <a:xfrm>
            <a:off x="1526617" y="1626241"/>
            <a:ext cx="4809600" cy="21011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2" name="Rectangle 51">
            <a:extLst>
              <a:ext uri="{FF2B5EF4-FFF2-40B4-BE49-F238E27FC236}">
                <a16:creationId xmlns:a16="http://schemas.microsoft.com/office/drawing/2014/main" id="{CEAC2AAE-4195-824D-3841-E39E87404DFE}"/>
              </a:ext>
            </a:extLst>
          </p:cNvPr>
          <p:cNvSpPr/>
          <p:nvPr/>
        </p:nvSpPr>
        <p:spPr>
          <a:xfrm>
            <a:off x="1526908" y="3727426"/>
            <a:ext cx="4815840" cy="215352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3" name="Rectangle 52">
            <a:extLst>
              <a:ext uri="{FF2B5EF4-FFF2-40B4-BE49-F238E27FC236}">
                <a16:creationId xmlns:a16="http://schemas.microsoft.com/office/drawing/2014/main" id="{2B9A283D-0E91-68A6-5BE1-3C0FC1F26C1E}"/>
              </a:ext>
            </a:extLst>
          </p:cNvPr>
          <p:cNvSpPr/>
          <p:nvPr/>
        </p:nvSpPr>
        <p:spPr>
          <a:xfrm>
            <a:off x="3142269" y="1717949"/>
            <a:ext cx="1560292" cy="1935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4" name="Picture 53">
            <a:extLst>
              <a:ext uri="{FF2B5EF4-FFF2-40B4-BE49-F238E27FC236}">
                <a16:creationId xmlns:a16="http://schemas.microsoft.com/office/drawing/2014/main" id="{C7B3819F-2C38-51D7-BFFD-06E7EDA8F465}"/>
              </a:ext>
            </a:extLst>
          </p:cNvPr>
          <p:cNvPicPr>
            <a:picLocks noChangeAspect="1"/>
          </p:cNvPicPr>
          <p:nvPr/>
        </p:nvPicPr>
        <p:blipFill>
          <a:blip r:embed="rId6"/>
          <a:srcRect l="71129" t="4331" r="24364" b="5683"/>
          <a:stretch/>
        </p:blipFill>
        <p:spPr>
          <a:xfrm>
            <a:off x="3877343" y="3829021"/>
            <a:ext cx="219676" cy="2041065"/>
          </a:xfrm>
          <a:prstGeom prst="rect">
            <a:avLst/>
          </a:prstGeom>
        </p:spPr>
      </p:pic>
      <p:pic>
        <p:nvPicPr>
          <p:cNvPr id="55" name="Picture 54">
            <a:extLst>
              <a:ext uri="{FF2B5EF4-FFF2-40B4-BE49-F238E27FC236}">
                <a16:creationId xmlns:a16="http://schemas.microsoft.com/office/drawing/2014/main" id="{CD0E9C38-7532-113E-1BE9-7571090AF837}"/>
              </a:ext>
            </a:extLst>
          </p:cNvPr>
          <p:cNvPicPr>
            <a:picLocks noChangeAspect="1"/>
          </p:cNvPicPr>
          <p:nvPr/>
        </p:nvPicPr>
        <p:blipFill>
          <a:blip r:embed="rId7"/>
          <a:srcRect l="71731" t="4372" r="24056" b="6812"/>
          <a:stretch/>
        </p:blipFill>
        <p:spPr>
          <a:xfrm>
            <a:off x="3558015" y="3833254"/>
            <a:ext cx="219676" cy="2010473"/>
          </a:xfrm>
          <a:prstGeom prst="rect">
            <a:avLst/>
          </a:prstGeom>
        </p:spPr>
      </p:pic>
      <p:sp>
        <p:nvSpPr>
          <p:cNvPr id="56" name="TextBox 55">
            <a:extLst>
              <a:ext uri="{FF2B5EF4-FFF2-40B4-BE49-F238E27FC236}">
                <a16:creationId xmlns:a16="http://schemas.microsoft.com/office/drawing/2014/main" id="{948BB8AF-DE3C-F2BC-D9C1-6B99A14DC200}"/>
              </a:ext>
            </a:extLst>
          </p:cNvPr>
          <p:cNvSpPr txBox="1"/>
          <p:nvPr/>
        </p:nvSpPr>
        <p:spPr>
          <a:xfrm>
            <a:off x="3183228" y="3737655"/>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5.8</a:t>
            </a:r>
          </a:p>
        </p:txBody>
      </p:sp>
      <p:sp>
        <p:nvSpPr>
          <p:cNvPr id="57" name="TextBox 56">
            <a:extLst>
              <a:ext uri="{FF2B5EF4-FFF2-40B4-BE49-F238E27FC236}">
                <a16:creationId xmlns:a16="http://schemas.microsoft.com/office/drawing/2014/main" id="{F2126160-A8EF-E209-7BC7-EB413AB7C968}"/>
              </a:ext>
            </a:extLst>
          </p:cNvPr>
          <p:cNvSpPr txBox="1"/>
          <p:nvPr/>
        </p:nvSpPr>
        <p:spPr>
          <a:xfrm>
            <a:off x="3309352" y="5541699"/>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58" name="TextBox 57">
            <a:extLst>
              <a:ext uri="{FF2B5EF4-FFF2-40B4-BE49-F238E27FC236}">
                <a16:creationId xmlns:a16="http://schemas.microsoft.com/office/drawing/2014/main" id="{A3884B67-A856-F6D4-CAFB-FB960DC24EE6}"/>
              </a:ext>
            </a:extLst>
          </p:cNvPr>
          <p:cNvSpPr txBox="1"/>
          <p:nvPr/>
        </p:nvSpPr>
        <p:spPr>
          <a:xfrm>
            <a:off x="4028864" y="3747443"/>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3.8</a:t>
            </a:r>
          </a:p>
        </p:txBody>
      </p:sp>
      <p:sp>
        <p:nvSpPr>
          <p:cNvPr id="59" name="TextBox 58">
            <a:extLst>
              <a:ext uri="{FF2B5EF4-FFF2-40B4-BE49-F238E27FC236}">
                <a16:creationId xmlns:a16="http://schemas.microsoft.com/office/drawing/2014/main" id="{CB51B251-739D-EAC1-5CB7-3E4D0468BC00}"/>
              </a:ext>
            </a:extLst>
          </p:cNvPr>
          <p:cNvSpPr txBox="1"/>
          <p:nvPr/>
        </p:nvSpPr>
        <p:spPr>
          <a:xfrm>
            <a:off x="4045339" y="5539248"/>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60" name="TextBox 59">
            <a:extLst>
              <a:ext uri="{FF2B5EF4-FFF2-40B4-BE49-F238E27FC236}">
                <a16:creationId xmlns:a16="http://schemas.microsoft.com/office/drawing/2014/main" id="{3F996B64-28FE-D666-48AE-5F18641BB7A6}"/>
              </a:ext>
            </a:extLst>
          </p:cNvPr>
          <p:cNvSpPr txBox="1"/>
          <p:nvPr/>
        </p:nvSpPr>
        <p:spPr>
          <a:xfrm rot="16200000">
            <a:off x="3810359" y="4670817"/>
            <a:ext cx="1058303" cy="297454"/>
          </a:xfrm>
          <a:prstGeom prst="rect">
            <a:avLst/>
          </a:prstGeom>
          <a:noFill/>
        </p:spPr>
        <p:txBody>
          <a:bodyPr wrap="none" rtlCol="0">
            <a:spAutoFit/>
          </a:bodyPr>
          <a:lstStyle/>
          <a:p>
            <a:pPr defTabSz="1219170">
              <a:buClr>
                <a:srgbClr val="000000"/>
              </a:buClr>
            </a:pP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61" name="TextBox 60">
            <a:extLst>
              <a:ext uri="{FF2B5EF4-FFF2-40B4-BE49-F238E27FC236}">
                <a16:creationId xmlns:a16="http://schemas.microsoft.com/office/drawing/2014/main" id="{742BBB85-B15A-BE21-2840-B92DD63F07F2}"/>
              </a:ext>
            </a:extLst>
          </p:cNvPr>
          <p:cNvSpPr txBox="1"/>
          <p:nvPr/>
        </p:nvSpPr>
        <p:spPr>
          <a:xfrm>
            <a:off x="7720734" y="1553381"/>
            <a:ext cx="3388585"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Cumulative dose-volume histogram </a:t>
            </a:r>
          </a:p>
        </p:txBody>
      </p:sp>
      <p:pic>
        <p:nvPicPr>
          <p:cNvPr id="62" name="Picture 61">
            <a:extLst>
              <a:ext uri="{FF2B5EF4-FFF2-40B4-BE49-F238E27FC236}">
                <a16:creationId xmlns:a16="http://schemas.microsoft.com/office/drawing/2014/main" id="{DAA301CF-EBA0-E9A5-E27E-D78A3A21A1A1}"/>
              </a:ext>
            </a:extLst>
          </p:cNvPr>
          <p:cNvPicPr>
            <a:picLocks noChangeAspect="1"/>
          </p:cNvPicPr>
          <p:nvPr/>
        </p:nvPicPr>
        <p:blipFill>
          <a:blip r:embed="rId8"/>
          <a:stretch>
            <a:fillRect/>
          </a:stretch>
        </p:blipFill>
        <p:spPr>
          <a:xfrm>
            <a:off x="4615630" y="3797522"/>
            <a:ext cx="1838983" cy="1987004"/>
          </a:xfrm>
          <a:prstGeom prst="rect">
            <a:avLst/>
          </a:prstGeom>
        </p:spPr>
      </p:pic>
      <p:pic>
        <p:nvPicPr>
          <p:cNvPr id="63" name="Picture 62">
            <a:extLst>
              <a:ext uri="{FF2B5EF4-FFF2-40B4-BE49-F238E27FC236}">
                <a16:creationId xmlns:a16="http://schemas.microsoft.com/office/drawing/2014/main" id="{C26E52BD-FD79-A59A-15B2-A7611E20C88C}"/>
              </a:ext>
            </a:extLst>
          </p:cNvPr>
          <p:cNvPicPr>
            <a:picLocks noChangeAspect="1"/>
          </p:cNvPicPr>
          <p:nvPr/>
        </p:nvPicPr>
        <p:blipFill>
          <a:blip r:embed="rId9"/>
          <a:stretch>
            <a:fillRect/>
          </a:stretch>
        </p:blipFill>
        <p:spPr>
          <a:xfrm>
            <a:off x="4602615" y="1707066"/>
            <a:ext cx="1865012" cy="2015129"/>
          </a:xfrm>
          <a:prstGeom prst="rect">
            <a:avLst/>
          </a:prstGeom>
        </p:spPr>
      </p:pic>
      <p:pic>
        <p:nvPicPr>
          <p:cNvPr id="64" name="Picture 63">
            <a:extLst>
              <a:ext uri="{FF2B5EF4-FFF2-40B4-BE49-F238E27FC236}">
                <a16:creationId xmlns:a16="http://schemas.microsoft.com/office/drawing/2014/main" id="{A21F7079-9C6E-21B1-40F0-9960C2A9438E}"/>
              </a:ext>
            </a:extLst>
          </p:cNvPr>
          <p:cNvPicPr>
            <a:picLocks noChangeAspect="1"/>
          </p:cNvPicPr>
          <p:nvPr/>
        </p:nvPicPr>
        <p:blipFill>
          <a:blip r:embed="rId10"/>
          <a:stretch>
            <a:fillRect/>
          </a:stretch>
        </p:blipFill>
        <p:spPr>
          <a:xfrm>
            <a:off x="1417662" y="1709393"/>
            <a:ext cx="1860701" cy="2010472"/>
          </a:xfrm>
          <a:prstGeom prst="rect">
            <a:avLst/>
          </a:prstGeom>
        </p:spPr>
      </p:pic>
      <p:sp>
        <p:nvSpPr>
          <p:cNvPr id="65" name="Rectangle 64">
            <a:extLst>
              <a:ext uri="{FF2B5EF4-FFF2-40B4-BE49-F238E27FC236}">
                <a16:creationId xmlns:a16="http://schemas.microsoft.com/office/drawing/2014/main" id="{1F27FED3-095C-C127-1E38-C4AA8B5AE204}"/>
              </a:ext>
            </a:extLst>
          </p:cNvPr>
          <p:cNvSpPr/>
          <p:nvPr/>
        </p:nvSpPr>
        <p:spPr>
          <a:xfrm>
            <a:off x="1623845" y="5502802"/>
            <a:ext cx="1477048"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6" name="Rectangle 65">
            <a:extLst>
              <a:ext uri="{FF2B5EF4-FFF2-40B4-BE49-F238E27FC236}">
                <a16:creationId xmlns:a16="http://schemas.microsoft.com/office/drawing/2014/main" id="{D019F361-8198-83A8-F782-ACA85CA39D01}"/>
              </a:ext>
            </a:extLst>
          </p:cNvPr>
          <p:cNvSpPr/>
          <p:nvPr/>
        </p:nvSpPr>
        <p:spPr>
          <a:xfrm>
            <a:off x="4801447" y="5502802"/>
            <a:ext cx="1467613"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9" name="TextBox 68">
            <a:extLst>
              <a:ext uri="{FF2B5EF4-FFF2-40B4-BE49-F238E27FC236}">
                <a16:creationId xmlns:a16="http://schemas.microsoft.com/office/drawing/2014/main" id="{804F85E0-4431-F676-2D7B-90FCA66CF922}"/>
              </a:ext>
            </a:extLst>
          </p:cNvPr>
          <p:cNvSpPr txBox="1"/>
          <p:nvPr/>
        </p:nvSpPr>
        <p:spPr>
          <a:xfrm>
            <a:off x="4801445" y="5406445"/>
            <a:ext cx="1467615"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CD</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0" name="TextBox 69">
            <a:extLst>
              <a:ext uri="{FF2B5EF4-FFF2-40B4-BE49-F238E27FC236}">
                <a16:creationId xmlns:a16="http://schemas.microsoft.com/office/drawing/2014/main" id="{49306B64-CD36-0EB8-0E28-64DDFFEAD2AC}"/>
              </a:ext>
            </a:extLst>
          </p:cNvPr>
          <p:cNvSpPr txBox="1"/>
          <p:nvPr/>
        </p:nvSpPr>
        <p:spPr>
          <a:xfrm>
            <a:off x="1535243" y="5406444"/>
            <a:ext cx="1548357"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H</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2" name="Google Shape;217;p32">
            <a:extLst>
              <a:ext uri="{FF2B5EF4-FFF2-40B4-BE49-F238E27FC236}">
                <a16:creationId xmlns:a16="http://schemas.microsoft.com/office/drawing/2014/main" id="{E28DADCA-BDA3-2295-A2BE-A524EB02DF7D}"/>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Dose map comparison</a:t>
            </a:r>
            <a:endParaRPr lang="en-US" sz="3200" i="1" kern="0" dirty="0">
              <a:solidFill>
                <a:srgbClr val="2185C5"/>
              </a:solidFill>
              <a:latin typeface="Raleway"/>
              <a:ea typeface="Raleway"/>
              <a:cs typeface="Raleway"/>
              <a:sym typeface="Raleway"/>
            </a:endParaRPr>
          </a:p>
        </p:txBody>
      </p:sp>
      <p:sp>
        <p:nvSpPr>
          <p:cNvPr id="2" name="Google Shape;433;p42">
            <a:extLst>
              <a:ext uri="{FF2B5EF4-FFF2-40B4-BE49-F238E27FC236}">
                <a16:creationId xmlns:a16="http://schemas.microsoft.com/office/drawing/2014/main" id="{157BBA4F-5BEE-E748-49B5-4900603770DF}"/>
              </a:ext>
            </a:extLst>
          </p:cNvPr>
          <p:cNvSpPr txBox="1">
            <a:spLocks/>
          </p:cNvSpPr>
          <p:nvPr/>
        </p:nvSpPr>
        <p:spPr>
          <a:xfrm>
            <a:off x="7152817" y="101600"/>
            <a:ext cx="4886800" cy="970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algn="r" defTabSz="1219170">
              <a:spcBef>
                <a:spcPts val="0"/>
              </a:spcBef>
              <a:buClr>
                <a:srgbClr val="97ABBC"/>
              </a:buClr>
              <a:buNone/>
            </a:pPr>
            <a:r>
              <a:rPr lang="en-US" sz="1600" kern="0" dirty="0">
                <a:solidFill>
                  <a:srgbClr val="2185C5"/>
                </a:solidFill>
              </a:rPr>
              <a:t>Homogeneous model: M</a:t>
            </a:r>
            <a:r>
              <a:rPr lang="en-US" sz="1600" kern="0" baseline="-25000" dirty="0">
                <a:solidFill>
                  <a:srgbClr val="2185C5"/>
                </a:solidFill>
              </a:rPr>
              <a:t>H</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Vasculature model: M</a:t>
            </a:r>
            <a:r>
              <a:rPr lang="en-US" sz="1600" kern="0" baseline="-25000" dirty="0">
                <a:solidFill>
                  <a:srgbClr val="2185C5"/>
                </a:solidFill>
              </a:rPr>
              <a:t>V</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Cell density model: M</a:t>
            </a:r>
            <a:r>
              <a:rPr lang="en-US" sz="1600" kern="0" baseline="-25000" dirty="0">
                <a:solidFill>
                  <a:srgbClr val="2185C5"/>
                </a:solidFill>
              </a:rPr>
              <a:t>CD</a:t>
            </a:r>
            <a:r>
              <a:rPr lang="en-US" sz="1600" kern="0" dirty="0">
                <a:solidFill>
                  <a:srgbClr val="2185C5"/>
                </a:solidFill>
              </a:rPr>
              <a:t> </a:t>
            </a:r>
          </a:p>
          <a:p>
            <a:pPr marL="0" indent="0" algn="r" defTabSz="1219170">
              <a:spcBef>
                <a:spcPts val="0"/>
              </a:spcBef>
              <a:buClr>
                <a:srgbClr val="97ABBC"/>
              </a:buClr>
              <a:buNone/>
            </a:pPr>
            <a:endParaRPr lang="en-US" sz="1600" kern="0" dirty="0">
              <a:solidFill>
                <a:srgbClr val="2185C5"/>
              </a:solidFill>
            </a:endParaRPr>
          </a:p>
        </p:txBody>
      </p:sp>
      <p:sp>
        <p:nvSpPr>
          <p:cNvPr id="3" name="TextBox 2">
            <a:extLst>
              <a:ext uri="{FF2B5EF4-FFF2-40B4-BE49-F238E27FC236}">
                <a16:creationId xmlns:a16="http://schemas.microsoft.com/office/drawing/2014/main" id="{3B88C7B1-C5AB-E2E6-6E39-43479A6A5AE2}"/>
              </a:ext>
            </a:extLst>
          </p:cNvPr>
          <p:cNvSpPr txBox="1"/>
          <p:nvPr/>
        </p:nvSpPr>
        <p:spPr>
          <a:xfrm>
            <a:off x="6723502" y="6365733"/>
            <a:ext cx="5480543" cy="379656"/>
          </a:xfrm>
          <a:prstGeom prst="rect">
            <a:avLst/>
          </a:prstGeom>
          <a:noFill/>
        </p:spPr>
        <p:txBody>
          <a:bodyPr wrap="square">
            <a:spAutoFit/>
          </a:bodyPr>
          <a:lstStyle/>
          <a:p>
            <a:pPr algn="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10,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a:t>
            </a:r>
          </a:p>
        </p:txBody>
      </p:sp>
    </p:spTree>
    <p:extLst>
      <p:ext uri="{BB962C8B-B14F-4D97-AF65-F5344CB8AC3E}">
        <p14:creationId xmlns:p14="http://schemas.microsoft.com/office/powerpoint/2010/main" val="3134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3" grpId="0"/>
      <p:bldP spid="48" grpId="0"/>
      <p:bldP spid="49" grpId="0"/>
      <p:bldP spid="50" grpId="0"/>
      <p:bldP spid="51" grpId="0" animBg="1"/>
      <p:bldP spid="52" grpId="0" animBg="1"/>
      <p:bldP spid="53" grpId="0" animBg="1"/>
      <p:bldP spid="56" grpId="0"/>
      <p:bldP spid="57" grpId="0"/>
      <p:bldP spid="58" grpId="0"/>
      <p:bldP spid="59" grpId="0"/>
      <p:bldP spid="60" grpId="0"/>
      <p:bldP spid="61" grpId="0"/>
      <p:bldP spid="65" grpId="0" animBg="1"/>
      <p:bldP spid="66" grpId="0" animBg="1"/>
      <p:bldP spid="69" grpId="0"/>
      <p:bldP spid="7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1CF67B6-DF51-CD77-03F1-204E755696BF}"/>
            </a:ext>
          </a:extLst>
        </p:cNvPr>
        <p:cNvGrpSpPr/>
        <p:nvPr/>
      </p:nvGrpSpPr>
      <p:grpSpPr>
        <a:xfrm>
          <a:off x="0" y="0"/>
          <a:ext cx="0" cy="0"/>
          <a:chOff x="0" y="0"/>
          <a:chExt cx="0" cy="0"/>
        </a:xfrm>
      </p:grpSpPr>
      <p:sp>
        <p:nvSpPr>
          <p:cNvPr id="21" name="Google Shape;217;p32">
            <a:extLst>
              <a:ext uri="{FF2B5EF4-FFF2-40B4-BE49-F238E27FC236}">
                <a16:creationId xmlns:a16="http://schemas.microsoft.com/office/drawing/2014/main" id="{D5BDE29C-2976-A36B-66ED-C2F6C985AD53}"/>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Cohort dose comparison</a:t>
            </a:r>
            <a:endParaRPr lang="en-US" sz="3200" i="1" kern="0" dirty="0">
              <a:solidFill>
                <a:srgbClr val="2185C5"/>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3F01BA2-7EB9-A615-84C4-132011D7C031}"/>
              </a:ext>
            </a:extLst>
          </p:cNvPr>
          <p:cNvPicPr>
            <a:picLocks noChangeAspect="1"/>
          </p:cNvPicPr>
          <p:nvPr/>
        </p:nvPicPr>
        <p:blipFill>
          <a:blip r:embed="rId3"/>
          <a:srcRect b="10173"/>
          <a:stretch/>
        </p:blipFill>
        <p:spPr>
          <a:xfrm>
            <a:off x="5246960" y="985868"/>
            <a:ext cx="7307792" cy="4923265"/>
          </a:xfrm>
          <a:prstGeom prst="rect">
            <a:avLst/>
          </a:prstGeom>
        </p:spPr>
      </p:pic>
      <p:pic>
        <p:nvPicPr>
          <p:cNvPr id="5" name="Picture 4">
            <a:extLst>
              <a:ext uri="{FF2B5EF4-FFF2-40B4-BE49-F238E27FC236}">
                <a16:creationId xmlns:a16="http://schemas.microsoft.com/office/drawing/2014/main" id="{36693747-2B3C-A93F-4D78-6E8796BED3DB}"/>
              </a:ext>
            </a:extLst>
          </p:cNvPr>
          <p:cNvPicPr>
            <a:picLocks noChangeAspect="1"/>
          </p:cNvPicPr>
          <p:nvPr/>
        </p:nvPicPr>
        <p:blipFill>
          <a:blip r:embed="rId4"/>
          <a:srcRect b="9631"/>
          <a:stretch/>
        </p:blipFill>
        <p:spPr>
          <a:xfrm>
            <a:off x="-515977" y="897697"/>
            <a:ext cx="7469560" cy="5062607"/>
          </a:xfrm>
          <a:prstGeom prst="rect">
            <a:avLst/>
          </a:prstGeom>
        </p:spPr>
      </p:pic>
      <p:sp>
        <p:nvSpPr>
          <p:cNvPr id="8" name="TextBox 7">
            <a:extLst>
              <a:ext uri="{FF2B5EF4-FFF2-40B4-BE49-F238E27FC236}">
                <a16:creationId xmlns:a16="http://schemas.microsoft.com/office/drawing/2014/main" id="{7C91E88C-AD80-E8A1-B979-CBC3447702B4}"/>
              </a:ext>
            </a:extLst>
          </p:cNvPr>
          <p:cNvSpPr txBox="1"/>
          <p:nvPr/>
        </p:nvSpPr>
        <p:spPr>
          <a:xfrm rot="16200000">
            <a:off x="-712671" y="3072515"/>
            <a:ext cx="2638363"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max</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EB39EE53-823F-8423-1F2E-0AA6DBE58963}"/>
              </a:ext>
            </a:extLst>
          </p:cNvPr>
          <p:cNvSpPr txBox="1"/>
          <p:nvPr/>
        </p:nvSpPr>
        <p:spPr>
          <a:xfrm rot="16200000">
            <a:off x="5044842" y="3091014"/>
            <a:ext cx="2535197"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mean</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231DB302-9ED8-AE04-64A8-BE7D125D2293}"/>
              </a:ext>
            </a:extLst>
          </p:cNvPr>
          <p:cNvSpPr txBox="1"/>
          <p:nvPr/>
        </p:nvSpPr>
        <p:spPr>
          <a:xfrm>
            <a:off x="6803951" y="1200958"/>
            <a:ext cx="45878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(B)</a:t>
            </a:r>
          </a:p>
        </p:txBody>
      </p:sp>
      <p:pic>
        <p:nvPicPr>
          <p:cNvPr id="20" name="Picture 19">
            <a:extLst>
              <a:ext uri="{FF2B5EF4-FFF2-40B4-BE49-F238E27FC236}">
                <a16:creationId xmlns:a16="http://schemas.microsoft.com/office/drawing/2014/main" id="{9F7651A0-A3EE-03CA-F01D-224A1774E251}"/>
              </a:ext>
            </a:extLst>
          </p:cNvPr>
          <p:cNvPicPr>
            <a:picLocks noChangeAspect="1"/>
          </p:cNvPicPr>
          <p:nvPr/>
        </p:nvPicPr>
        <p:blipFill>
          <a:blip r:embed="rId5"/>
          <a:srcRect l="43971" t="6611" r="41390" b="82244"/>
          <a:stretch/>
        </p:blipFill>
        <p:spPr>
          <a:xfrm>
            <a:off x="1235299" y="4882895"/>
            <a:ext cx="1388180" cy="792648"/>
          </a:xfrm>
          <a:prstGeom prst="rect">
            <a:avLst/>
          </a:prstGeom>
        </p:spPr>
      </p:pic>
      <p:sp>
        <p:nvSpPr>
          <p:cNvPr id="22" name="TextBox 21">
            <a:extLst>
              <a:ext uri="{FF2B5EF4-FFF2-40B4-BE49-F238E27FC236}">
                <a16:creationId xmlns:a16="http://schemas.microsoft.com/office/drawing/2014/main" id="{994A75A7-8405-110A-6DFB-FBEAE6E83EDF}"/>
              </a:ext>
            </a:extLst>
          </p:cNvPr>
          <p:cNvSpPr txBox="1"/>
          <p:nvPr/>
        </p:nvSpPr>
        <p:spPr>
          <a:xfrm>
            <a:off x="2086429"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D80F2B35-DBFE-D07A-FB06-9AE63B6A53ED}"/>
              </a:ext>
            </a:extLst>
          </p:cNvPr>
          <p:cNvSpPr txBox="1"/>
          <p:nvPr/>
        </p:nvSpPr>
        <p:spPr>
          <a:xfrm>
            <a:off x="3194768"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4" name="TextBox 23">
            <a:extLst>
              <a:ext uri="{FF2B5EF4-FFF2-40B4-BE49-F238E27FC236}">
                <a16:creationId xmlns:a16="http://schemas.microsoft.com/office/drawing/2014/main" id="{ADF5C714-2FD0-39B4-C763-A18B34FE3424}"/>
              </a:ext>
            </a:extLst>
          </p:cNvPr>
          <p:cNvSpPr txBox="1"/>
          <p:nvPr/>
        </p:nvSpPr>
        <p:spPr>
          <a:xfrm>
            <a:off x="4340684"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5" name="TextBox 24">
            <a:extLst>
              <a:ext uri="{FF2B5EF4-FFF2-40B4-BE49-F238E27FC236}">
                <a16:creationId xmlns:a16="http://schemas.microsoft.com/office/drawing/2014/main" id="{85EF8F71-F2C9-743B-3D47-94AE94D71A5D}"/>
              </a:ext>
            </a:extLst>
          </p:cNvPr>
          <p:cNvSpPr txBox="1"/>
          <p:nvPr/>
        </p:nvSpPr>
        <p:spPr>
          <a:xfrm>
            <a:off x="7690917"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TextBox 25">
            <a:extLst>
              <a:ext uri="{FF2B5EF4-FFF2-40B4-BE49-F238E27FC236}">
                <a16:creationId xmlns:a16="http://schemas.microsoft.com/office/drawing/2014/main" id="{F74C7680-6767-D80A-2CDD-FA70EE1B4FFF}"/>
              </a:ext>
            </a:extLst>
          </p:cNvPr>
          <p:cNvSpPr txBox="1"/>
          <p:nvPr/>
        </p:nvSpPr>
        <p:spPr>
          <a:xfrm>
            <a:off x="8900856"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D470090D-7D4B-BB1D-CD2C-300CA095FBBE}"/>
              </a:ext>
            </a:extLst>
          </p:cNvPr>
          <p:cNvSpPr txBox="1"/>
          <p:nvPr/>
        </p:nvSpPr>
        <p:spPr>
          <a:xfrm>
            <a:off x="10046772"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86879F4B-A283-7BBC-84AF-C10B02E13E58}"/>
              </a:ext>
            </a:extLst>
          </p:cNvPr>
          <p:cNvSpPr txBox="1"/>
          <p:nvPr/>
        </p:nvSpPr>
        <p:spPr>
          <a:xfrm>
            <a:off x="1077707" y="1182458"/>
            <a:ext cx="47000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1199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2" grpId="0"/>
      <p:bldP spid="23" grpId="0"/>
      <p:bldP spid="24" grpId="0"/>
      <p:bldP spid="25" grpId="0"/>
      <p:bldP spid="26"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p53"/>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a:solidFill>
                  <a:schemeClr val="dk2"/>
                </a:solidFill>
                <a:latin typeface="Raleway"/>
                <a:ea typeface="Raleway"/>
                <a:cs typeface="Raleway"/>
                <a:sym typeface="Raleway"/>
              </a:rPr>
              <a:t>Summary</a:t>
            </a:r>
            <a:endParaRPr sz="3733" i="1">
              <a:solidFill>
                <a:schemeClr val="dk2"/>
              </a:solidFill>
              <a:latin typeface="Raleway"/>
              <a:ea typeface="Raleway"/>
              <a:cs typeface="Raleway"/>
              <a:sym typeface="Raleway"/>
            </a:endParaRPr>
          </a:p>
        </p:txBody>
      </p:sp>
      <p:sp>
        <p:nvSpPr>
          <p:cNvPr id="569" name="Google Shape;569;p53"/>
          <p:cNvSpPr txBox="1">
            <a:spLocks noGrp="1"/>
          </p:cNvSpPr>
          <p:nvPr>
            <p:ph type="body" idx="4294967295"/>
          </p:nvPr>
        </p:nvSpPr>
        <p:spPr>
          <a:xfrm>
            <a:off x="362867" y="1145333"/>
            <a:ext cx="11496000" cy="5474000"/>
          </a:xfrm>
          <a:prstGeom prst="rect">
            <a:avLst/>
          </a:prstGeom>
        </p:spPr>
        <p:txBody>
          <a:bodyPr spcFirstLastPara="1" wrap="square" lIns="121900" tIns="121900" rIns="121900" bIns="121900" anchor="t" anchorCtr="0">
            <a:noAutofit/>
          </a:bodyPr>
          <a:lstStyle/>
          <a:p>
            <a:pPr indent="-474121">
              <a:lnSpc>
                <a:spcPct val="115000"/>
              </a:lnSpc>
              <a:spcBef>
                <a:spcPts val="0"/>
              </a:spcBef>
              <a:spcAft>
                <a:spcPts val="800"/>
              </a:spcAft>
              <a:buClr>
                <a:srgbClr val="000000"/>
              </a:buClr>
              <a:buSzPct val="100000"/>
            </a:pPr>
            <a:r>
              <a:rPr lang="en" sz="2400" dirty="0">
                <a:solidFill>
                  <a:srgbClr val="000000"/>
                </a:solidFill>
              </a:rPr>
              <a:t>Determined how different assumptions of heterogeneity in RT efficacy influence predictions of response and calculated dose boost maps to compensate for these differences.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Questions for you &amp; Next Steps</a:t>
            </a:r>
            <a:endParaRPr sz="3733" i="1" dirty="0">
              <a:solidFill>
                <a:schemeClr val="lt1"/>
              </a:solidFill>
              <a:latin typeface="Raleway"/>
              <a:ea typeface="Raleway"/>
              <a:cs typeface="Raleway"/>
              <a:sym typeface="Raleway"/>
            </a:endParaRPr>
          </a:p>
        </p:txBody>
      </p:sp>
      <p:sp>
        <p:nvSpPr>
          <p:cNvPr id="582" name="Google Shape;582;p55"/>
          <p:cNvSpPr txBox="1">
            <a:spLocks noGrp="1"/>
          </p:cNvSpPr>
          <p:nvPr>
            <p:ph type="body" idx="4294967295"/>
          </p:nvPr>
        </p:nvSpPr>
        <p:spPr>
          <a:xfrm>
            <a:off x="264011" y="942133"/>
            <a:ext cx="11437836" cy="5474000"/>
          </a:xfrm>
          <a:prstGeom prst="rect">
            <a:avLst/>
          </a:prstGeom>
        </p:spPr>
        <p:txBody>
          <a:bodyPr spcFirstLastPara="1" wrap="square" lIns="121900" tIns="121900" rIns="121900" bIns="121900" anchor="t" anchorCtr="0">
            <a:noAutofit/>
          </a:bodyPr>
          <a:lstStyle/>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Working on a manuscript over this study </a:t>
            </a: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Transitioning to the adaptive RT dataset:</a:t>
            </a:r>
          </a:p>
          <a:p>
            <a:pPr marL="1202248" lvl="1" indent="-609585">
              <a:lnSpc>
                <a:spcPct val="115000"/>
              </a:lnSpc>
              <a:spcAft>
                <a:spcPts val="1200"/>
              </a:spcAft>
              <a:buClr>
                <a:schemeClr val="lt1"/>
              </a:buClr>
              <a:buSzPct val="100000"/>
            </a:pPr>
            <a:r>
              <a:rPr lang="en-US" sz="2400" dirty="0">
                <a:solidFill>
                  <a:schemeClr val="lt1"/>
                </a:solidFill>
              </a:rPr>
              <a:t>Implement a </a:t>
            </a:r>
            <a:r>
              <a:rPr lang="en-US" sz="2400" b="1" dirty="0">
                <a:solidFill>
                  <a:schemeClr val="lt1"/>
                </a:solidFill>
              </a:rPr>
              <a:t>formal dose optimal control problem </a:t>
            </a:r>
            <a:r>
              <a:rPr lang="en-US" sz="2400" dirty="0">
                <a:solidFill>
                  <a:schemeClr val="lt1"/>
                </a:solidFill>
              </a:rPr>
              <a:t>that </a:t>
            </a:r>
            <a:r>
              <a:rPr lang="en" sz="2400" dirty="0">
                <a:solidFill>
                  <a:schemeClr val="lt1"/>
                </a:solidFill>
              </a:rPr>
              <a:t>minimizes tumor cell count at 1-m post-RT subject to clinical dose and hardware constraints</a:t>
            </a:r>
          </a:p>
          <a:p>
            <a:pPr marL="1202248" lvl="1" indent="-609585">
              <a:lnSpc>
                <a:spcPct val="115000"/>
              </a:lnSpc>
              <a:spcAft>
                <a:spcPts val="1200"/>
              </a:spcAft>
              <a:buClr>
                <a:schemeClr val="lt1"/>
              </a:buClr>
              <a:buSzPct val="100000"/>
            </a:pPr>
            <a:r>
              <a:rPr lang="en-US" sz="2400" b="1" dirty="0">
                <a:solidFill>
                  <a:schemeClr val="lt1"/>
                </a:solidFill>
              </a:rPr>
              <a:t>Quantify toxicity </a:t>
            </a:r>
            <a:r>
              <a:rPr lang="en-US" sz="2400" dirty="0">
                <a:solidFill>
                  <a:schemeClr val="lt1"/>
                </a:solidFill>
              </a:rPr>
              <a:t>for organs given different fractionation scheme</a:t>
            </a:r>
          </a:p>
        </p:txBody>
      </p:sp>
      <p:pic>
        <p:nvPicPr>
          <p:cNvPr id="2" name="Picture 1">
            <a:extLst>
              <a:ext uri="{FF2B5EF4-FFF2-40B4-BE49-F238E27FC236}">
                <a16:creationId xmlns:a16="http://schemas.microsoft.com/office/drawing/2014/main" id="{A822E14D-48AA-62FE-ACD6-74001A46CE51}"/>
              </a:ext>
            </a:extLst>
          </p:cNvPr>
          <p:cNvPicPr>
            <a:picLocks noChangeAspect="1"/>
          </p:cNvPicPr>
          <p:nvPr/>
        </p:nvPicPr>
        <p:blipFill>
          <a:blip r:embed="rId3"/>
          <a:stretch>
            <a:fillRect/>
          </a:stretch>
        </p:blipFill>
        <p:spPr>
          <a:xfrm>
            <a:off x="1718889" y="1784384"/>
            <a:ext cx="9101455" cy="16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ctrTitle"/>
          </p:nvPr>
        </p:nvSpPr>
        <p:spPr>
          <a:xfrm>
            <a:off x="936867" y="-304544"/>
            <a:ext cx="10363200" cy="1546400"/>
          </a:xfrm>
          <a:prstGeom prst="rect">
            <a:avLst/>
          </a:prstGeom>
        </p:spPr>
        <p:txBody>
          <a:bodyPr spcFirstLastPara="1" wrap="square" lIns="121900" tIns="121900" rIns="121900" bIns="121900" anchor="b" anchorCtr="0">
            <a:noAutofit/>
          </a:bodyPr>
          <a:lstStyle/>
          <a:p>
            <a:r>
              <a:rPr lang="en" sz="4800" b="1" dirty="0"/>
              <a:t>Acknowledgements</a:t>
            </a:r>
            <a:endParaRPr sz="6000" b="1" dirty="0"/>
          </a:p>
        </p:txBody>
      </p:sp>
      <p:sp>
        <p:nvSpPr>
          <p:cNvPr id="588" name="Google Shape;588;p56"/>
          <p:cNvSpPr txBox="1">
            <a:spLocks noGrp="1"/>
          </p:cNvSpPr>
          <p:nvPr>
            <p:ph type="subTitle" idx="1"/>
          </p:nvPr>
        </p:nvSpPr>
        <p:spPr>
          <a:xfrm>
            <a:off x="936867" y="1199513"/>
            <a:ext cx="10363200" cy="2822000"/>
          </a:xfrm>
          <a:prstGeom prst="rect">
            <a:avLst/>
          </a:prstGeom>
        </p:spPr>
        <p:txBody>
          <a:bodyPr spcFirstLastPara="1" wrap="square" lIns="121900" tIns="121900" rIns="121900" bIns="121900" anchor="t" anchorCtr="0">
            <a:noAutofit/>
          </a:bodyPr>
          <a:lstStyle/>
          <a:p>
            <a:pPr marL="0" indent="0">
              <a:lnSpc>
                <a:spcPct val="115000"/>
              </a:lnSpc>
            </a:pPr>
            <a:r>
              <a:rPr lang="en" sz="1600" b="0" dirty="0"/>
              <a:t>Thomas </a:t>
            </a:r>
            <a:r>
              <a:rPr lang="en" sz="1600" b="0" dirty="0" err="1"/>
              <a:t>Yankeelov</a:t>
            </a:r>
            <a:endParaRPr sz="1600" b="0" dirty="0"/>
          </a:p>
          <a:p>
            <a:pPr marL="0" indent="0">
              <a:lnSpc>
                <a:spcPct val="115000"/>
              </a:lnSpc>
            </a:pPr>
            <a:r>
              <a:rPr lang="en" sz="1600" b="0" dirty="0"/>
              <a:t>David </a:t>
            </a:r>
            <a:r>
              <a:rPr lang="en" sz="1600" b="0" dirty="0" err="1"/>
              <a:t>Hormuth</a:t>
            </a:r>
            <a:endParaRPr sz="1600" b="0" dirty="0"/>
          </a:p>
          <a:p>
            <a:pPr marL="0" indent="0">
              <a:lnSpc>
                <a:spcPct val="115000"/>
              </a:lnSpc>
            </a:pPr>
            <a:r>
              <a:rPr lang="en" sz="1600" b="0" dirty="0"/>
              <a:t>Caroline Chung</a:t>
            </a:r>
            <a:endParaRPr sz="1600" b="0" dirty="0"/>
          </a:p>
          <a:p>
            <a:pPr marL="0" indent="0">
              <a:lnSpc>
                <a:spcPct val="115000"/>
              </a:lnSpc>
            </a:pPr>
            <a:r>
              <a:rPr lang="en" sz="1600" b="0" dirty="0"/>
              <a:t>Bikash </a:t>
            </a:r>
            <a:r>
              <a:rPr lang="en" sz="1600" b="0" dirty="0" err="1"/>
              <a:t>Panthi</a:t>
            </a:r>
            <a:endParaRPr lang="en" sz="1600" b="0" dirty="0"/>
          </a:p>
          <a:p>
            <a:pPr marL="0" indent="0">
              <a:lnSpc>
                <a:spcPct val="115000"/>
              </a:lnSpc>
            </a:pPr>
            <a:r>
              <a:rPr lang="en" sz="1600" b="0" dirty="0"/>
              <a:t>Sara Thrower</a:t>
            </a:r>
            <a:endParaRPr sz="1600" b="0" dirty="0"/>
          </a:p>
          <a:p>
            <a:pPr marL="0" indent="0">
              <a:lnSpc>
                <a:spcPct val="115000"/>
              </a:lnSpc>
            </a:pPr>
            <a:r>
              <a:rPr lang="en" sz="1600" b="0" dirty="0"/>
              <a:t>Maguy Farhat</a:t>
            </a:r>
            <a:endParaRPr sz="1600" b="0" dirty="0"/>
          </a:p>
          <a:p>
            <a:pPr marL="0" indent="0">
              <a:lnSpc>
                <a:spcPct val="115000"/>
              </a:lnSpc>
            </a:pPr>
            <a:r>
              <a:rPr lang="en" sz="1600" b="0" dirty="0"/>
              <a:t>Brandon Curl</a:t>
            </a:r>
            <a:endParaRPr sz="1600" b="0" dirty="0"/>
          </a:p>
          <a:p>
            <a:pPr marL="0" indent="0">
              <a:lnSpc>
                <a:spcPct val="115000"/>
              </a:lnSpc>
            </a:pPr>
            <a:r>
              <a:rPr lang="en" sz="1600" b="0" dirty="0"/>
              <a:t>Holly </a:t>
            </a:r>
            <a:r>
              <a:rPr lang="en" sz="1600" b="0" dirty="0" err="1"/>
              <a:t>Langshaw</a:t>
            </a:r>
            <a:endParaRPr sz="1600" b="0" dirty="0"/>
          </a:p>
          <a:p>
            <a:pPr marL="0" indent="0">
              <a:lnSpc>
                <a:spcPct val="115000"/>
              </a:lnSpc>
            </a:pPr>
            <a:r>
              <a:rPr lang="en" sz="1600" b="0" dirty="0"/>
              <a:t>Andrew Elliot</a:t>
            </a:r>
            <a:endParaRPr sz="1600" b="0" dirty="0"/>
          </a:p>
          <a:p>
            <a:pPr marL="0" indent="0">
              <a:lnSpc>
                <a:spcPct val="115000"/>
              </a:lnSpc>
            </a:pPr>
            <a:r>
              <a:rPr lang="en" sz="1600" b="0" dirty="0"/>
              <a:t>Karine Al </a:t>
            </a:r>
            <a:r>
              <a:rPr lang="en" sz="1600" b="0" dirty="0" err="1"/>
              <a:t>Feghali</a:t>
            </a:r>
            <a:endParaRPr sz="1600" b="0" dirty="0"/>
          </a:p>
        </p:txBody>
      </p:sp>
      <p:pic>
        <p:nvPicPr>
          <p:cNvPr id="589" name="Google Shape;589;p56"/>
          <p:cNvPicPr preferRelativeResize="0"/>
          <p:nvPr/>
        </p:nvPicPr>
        <p:blipFill>
          <a:blip r:embed="rId3">
            <a:alphaModFix/>
          </a:blip>
          <a:stretch>
            <a:fillRect/>
          </a:stretch>
        </p:blipFill>
        <p:spPr>
          <a:xfrm>
            <a:off x="542868" y="5449701"/>
            <a:ext cx="1376281" cy="1408300"/>
          </a:xfrm>
          <a:prstGeom prst="rect">
            <a:avLst/>
          </a:prstGeom>
          <a:noFill/>
          <a:ln>
            <a:noFill/>
          </a:ln>
        </p:spPr>
      </p:pic>
      <p:pic>
        <p:nvPicPr>
          <p:cNvPr id="590" name="Google Shape;590;p56"/>
          <p:cNvPicPr preferRelativeResize="0"/>
          <p:nvPr/>
        </p:nvPicPr>
        <p:blipFill rotWithShape="1">
          <a:blip r:embed="rId4">
            <a:alphaModFix/>
          </a:blip>
          <a:srcRect l="11292" t="19104" r="10288" b="21929"/>
          <a:stretch/>
        </p:blipFill>
        <p:spPr>
          <a:xfrm>
            <a:off x="7888134" y="5449701"/>
            <a:ext cx="3852501" cy="1408300"/>
          </a:xfrm>
          <a:prstGeom prst="rect">
            <a:avLst/>
          </a:prstGeom>
          <a:noFill/>
          <a:ln>
            <a:noFill/>
          </a:ln>
        </p:spPr>
      </p:pic>
      <p:pic>
        <p:nvPicPr>
          <p:cNvPr id="591" name="Google Shape;591;p56"/>
          <p:cNvPicPr preferRelativeResize="0"/>
          <p:nvPr/>
        </p:nvPicPr>
        <p:blipFill>
          <a:blip r:embed="rId5">
            <a:alphaModFix/>
          </a:blip>
          <a:stretch>
            <a:fillRect/>
          </a:stretch>
        </p:blipFill>
        <p:spPr>
          <a:xfrm>
            <a:off x="2853467" y="5567567"/>
            <a:ext cx="4289767" cy="1172567"/>
          </a:xfrm>
          <a:prstGeom prst="rect">
            <a:avLst/>
          </a:prstGeom>
          <a:noFill/>
          <a:ln>
            <a:noFill/>
          </a:ln>
        </p:spPr>
      </p:pic>
      <p:sp>
        <p:nvSpPr>
          <p:cNvPr id="592" name="Google Shape;592;p56"/>
          <p:cNvSpPr txBox="1"/>
          <p:nvPr/>
        </p:nvSpPr>
        <p:spPr>
          <a:xfrm>
            <a:off x="57267" y="4144334"/>
            <a:ext cx="11242800" cy="138495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b="1" kern="0" dirty="0">
                <a:solidFill>
                  <a:srgbClr val="FFFFFF"/>
                </a:solidFill>
                <a:latin typeface="Lato"/>
                <a:ea typeface="Lato"/>
                <a:cs typeface="Lato"/>
                <a:sym typeface="Lato"/>
              </a:rPr>
              <a:t>Funding</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CPRIT: RR160005, RP220225</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NIH: </a:t>
            </a:r>
            <a:r>
              <a:rPr lang="en" sz="1400" kern="0" dirty="0">
                <a:solidFill>
                  <a:srgbClr val="FFFFFF"/>
                </a:solidFill>
                <a:latin typeface="Arial"/>
                <a:cs typeface="Arial"/>
                <a:sym typeface="Arial"/>
              </a:rPr>
              <a:t>U01CA142565, U01CA174706, U01CA186193, R01CA138599, R21CA169387</a:t>
            </a:r>
            <a:endParaRPr sz="1400" kern="0" dirty="0">
              <a:solidFill>
                <a:srgbClr val="FFFFFF"/>
              </a:solidFill>
              <a:latin typeface="Arial"/>
              <a:cs typeface="Arial"/>
              <a:sym typeface="Arial"/>
            </a:endParaRPr>
          </a:p>
          <a:p>
            <a:pPr defTabSz="1219170">
              <a:buClr>
                <a:srgbClr val="000000"/>
              </a:buClr>
            </a:pPr>
            <a:r>
              <a:rPr lang="en" sz="1400" kern="0" dirty="0">
                <a:solidFill>
                  <a:srgbClr val="FFFFFF"/>
                </a:solidFill>
                <a:latin typeface="Lato"/>
                <a:ea typeface="Lato"/>
                <a:cs typeface="Lato"/>
                <a:sym typeface="Lato"/>
              </a:rPr>
              <a:t>Oncological Data and Computational Sciences 2020-21 Pilot Project</a:t>
            </a:r>
            <a:endParaRPr sz="1400" kern="0" dirty="0">
              <a:solidFill>
                <a:srgbClr val="FFFFFF"/>
              </a:solidFill>
              <a:latin typeface="Lato"/>
              <a:ea typeface="Lato"/>
              <a:cs typeface="Lato"/>
              <a:sym typeface="Lato"/>
            </a:endParaRPr>
          </a:p>
          <a:p>
            <a:pPr defTabSz="1219170">
              <a:buClr>
                <a:srgbClr val="000000"/>
              </a:buClr>
            </a:pPr>
            <a:endParaRPr sz="1400" kern="0" dirty="0">
              <a:solidFill>
                <a:srgbClr val="FFFFFF"/>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805FC0-E4B2-9170-0B52-6EDC71E77CFF}"/>
                  </a:ext>
                </a:extLst>
              </p:cNvPr>
              <p:cNvSpPr txBox="1"/>
              <p:nvPr/>
            </p:nvSpPr>
            <p:spPr>
              <a:xfrm>
                <a:off x="1131510" y="2815453"/>
                <a:ext cx="10037107" cy="1223605"/>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3200"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3200"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32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D4805FC0-E4B2-9170-0B52-6EDC71E77CFF}"/>
                  </a:ext>
                </a:extLst>
              </p:cNvPr>
              <p:cNvSpPr txBox="1">
                <a:spLocks noRot="1" noChangeAspect="1" noMove="1" noResize="1" noEditPoints="1" noAdjustHandles="1" noChangeArrowheads="1" noChangeShapeType="1" noTextEdit="1"/>
              </p:cNvSpPr>
              <p:nvPr/>
            </p:nvSpPr>
            <p:spPr>
              <a:xfrm>
                <a:off x="1131510" y="2815453"/>
                <a:ext cx="10037107" cy="1223605"/>
              </a:xfrm>
              <a:prstGeom prst="rect">
                <a:avLst/>
              </a:prstGeom>
              <a:blipFill>
                <a:blip r:embed="rId3"/>
                <a:stretch>
                  <a:fillRect t="-4082"/>
                </a:stretch>
              </a:blipFill>
            </p:spPr>
            <p:txBody>
              <a:bodyPr/>
              <a:lstStyle/>
              <a:p>
                <a:r>
                  <a:rPr lang="en-US">
                    <a:noFill/>
                  </a:rPr>
                  <a:t> </a:t>
                </a:r>
              </a:p>
            </p:txBody>
          </p:sp>
        </mc:Fallback>
      </mc:AlternateContent>
      <p:sp>
        <p:nvSpPr>
          <p:cNvPr id="5" name="Google Shape;157;p27">
            <a:extLst>
              <a:ext uri="{FF2B5EF4-FFF2-40B4-BE49-F238E27FC236}">
                <a16:creationId xmlns:a16="http://schemas.microsoft.com/office/drawing/2014/main" id="{441B2464-E539-AE06-5A08-EA17F5F7E87D}"/>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Cell density (CD) model</a:t>
            </a:r>
            <a:endParaRPr b="1" dirty="0">
              <a:solidFill>
                <a:schemeClr val="dk2"/>
              </a:solidFill>
            </a:endParaRPr>
          </a:p>
        </p:txBody>
      </p:sp>
      <p:sp>
        <p:nvSpPr>
          <p:cNvPr id="6" name="Left Brace 5">
            <a:extLst>
              <a:ext uri="{FF2B5EF4-FFF2-40B4-BE49-F238E27FC236}">
                <a16:creationId xmlns:a16="http://schemas.microsoft.com/office/drawing/2014/main" id="{E1CDBB57-D2FB-3268-2C29-46D51E581DAF}"/>
              </a:ext>
            </a:extLst>
          </p:cNvPr>
          <p:cNvSpPr/>
          <p:nvPr/>
        </p:nvSpPr>
        <p:spPr>
          <a:xfrm rot="5400000">
            <a:off x="7781747" y="-453256"/>
            <a:ext cx="421573" cy="6204373"/>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8725A40E-FD74-7482-DC52-CF22AEAB918F}"/>
              </a:ext>
            </a:extLst>
          </p:cNvPr>
          <p:cNvSpPr/>
          <p:nvPr/>
        </p:nvSpPr>
        <p:spPr>
          <a:xfrm rot="5400000">
            <a:off x="3386667" y="2158439"/>
            <a:ext cx="386080" cy="1537547"/>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9" name="TextBox 8">
            <a:extLst>
              <a:ext uri="{FF2B5EF4-FFF2-40B4-BE49-F238E27FC236}">
                <a16:creationId xmlns:a16="http://schemas.microsoft.com/office/drawing/2014/main" id="{4494FF13-0173-696C-5A2B-BC0BF21E392B}"/>
              </a:ext>
            </a:extLst>
          </p:cNvPr>
          <p:cNvSpPr txBox="1"/>
          <p:nvPr/>
        </p:nvSpPr>
        <p:spPr>
          <a:xfrm>
            <a:off x="482444" y="1904095"/>
            <a:ext cx="4278008" cy="666977"/>
          </a:xfrm>
          <a:prstGeom prst="rect">
            <a:avLst/>
          </a:prstGeom>
          <a:noFill/>
        </p:spPr>
        <p:txBody>
          <a:bodyPr wrap="square" rtlCol="0">
            <a:spAutoFit/>
          </a:bodyPr>
          <a:lstStyle/>
          <a:p>
            <a:pP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Maximum possible cell kill without any CD effects (i.e. min possible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SF</a:t>
            </a: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10" name="TextBox 9">
            <a:extLst>
              <a:ext uri="{FF2B5EF4-FFF2-40B4-BE49-F238E27FC236}">
                <a16:creationId xmlns:a16="http://schemas.microsoft.com/office/drawing/2014/main" id="{F8E39B70-7C9C-1C59-357B-EBB0E2375A63}"/>
              </a:ext>
            </a:extLst>
          </p:cNvPr>
          <p:cNvSpPr txBox="1"/>
          <p:nvPr/>
        </p:nvSpPr>
        <p:spPr>
          <a:xfrm>
            <a:off x="5724605" y="1918824"/>
            <a:ext cx="4479111" cy="379656"/>
          </a:xfrm>
          <a:prstGeom prst="rect">
            <a:avLst/>
          </a:prstGeom>
          <a:noFill/>
          <a:ln>
            <a:noFill/>
          </a:ln>
        </p:spPr>
        <p:txBody>
          <a:bodyPr wrap="none" rtlCol="0">
            <a:spAutoFit/>
          </a:bodyPr>
          <a:lstStyle/>
          <a:p>
            <a:pPr defTabSz="1219170">
              <a:buClr>
                <a:srgbClr val="000000"/>
              </a:buClr>
            </a:pPr>
            <a:r>
              <a:rPr lang="en-US" sz="1867" kern="0" dirty="0">
                <a:solidFill>
                  <a:srgbClr val="1C3AA9"/>
                </a:solidFill>
                <a:latin typeface="Lato" panose="020F0502020204030203" pitchFamily="34" charset="0"/>
                <a:ea typeface="Lato" panose="020F0502020204030203" pitchFamily="34" charset="0"/>
                <a:cs typeface="Lato" panose="020F0502020204030203" pitchFamily="34" charset="0"/>
                <a:sym typeface="Arial"/>
              </a:rPr>
              <a:t>Aggression factor that increases with CD</a:t>
            </a:r>
          </a:p>
        </p:txBody>
      </p:sp>
      <p:sp>
        <p:nvSpPr>
          <p:cNvPr id="14" name="TextBox 13">
            <a:extLst>
              <a:ext uri="{FF2B5EF4-FFF2-40B4-BE49-F238E27FC236}">
                <a16:creationId xmlns:a16="http://schemas.microsoft.com/office/drawing/2014/main" id="{51274F87-9B59-6931-627C-9AF7FA35345D}"/>
              </a:ext>
            </a:extLst>
          </p:cNvPr>
          <p:cNvSpPr txBox="1"/>
          <p:nvPr/>
        </p:nvSpPr>
        <p:spPr>
          <a:xfrm>
            <a:off x="0" y="4687797"/>
            <a:ext cx="12192000" cy="666977"/>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If N is close to carrying capacity </a:t>
            </a:r>
            <a:r>
              <a:rPr lang="en-US" sz="1867" kern="0" dirty="0">
                <a:solidFill>
                  <a:srgbClr val="000000"/>
                </a:solidFill>
                <a:latin typeface="Arial"/>
                <a:cs typeface="Arial"/>
                <a:sym typeface="Wingdings" pitchFamily="2" charset="2"/>
              </a:rPr>
              <a:t> contribution of </a:t>
            </a:r>
            <a:r>
              <a:rPr lang="en-US" sz="1867" kern="0" dirty="0">
                <a:solidFill>
                  <a:srgbClr val="000000"/>
                </a:solidFill>
                <a:latin typeface="Arial"/>
                <a:cs typeface="Arial"/>
                <a:sym typeface="Arial"/>
              </a:rPr>
              <a:t>proliferation term in PDE decreases (think logistic growth) </a:t>
            </a:r>
          </a:p>
          <a:p>
            <a:pPr algn="ctr" defTabSz="1219170">
              <a:buClr>
                <a:srgbClr val="000000"/>
              </a:buClr>
            </a:pPr>
            <a:r>
              <a:rPr lang="en-US" sz="1867" kern="0" dirty="0">
                <a:solidFill>
                  <a:srgbClr val="000000"/>
                </a:solidFill>
                <a:latin typeface="Arial"/>
                <a:cs typeface="Arial"/>
                <a:sym typeface="Wingdings" pitchFamily="2" charset="2"/>
              </a:rPr>
              <a:t> SF decreases</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5284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42B0-7BEA-2F1B-FE1B-FF447E00FCAC}"/>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0E3631FB-7356-3C0B-1072-4983C3A9FAD5}"/>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OER map calculation</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54AD2-492F-549F-7A08-72894F7AD92D}"/>
                  </a:ext>
                </a:extLst>
              </p:cNvPr>
              <p:cNvSpPr txBox="1"/>
              <p:nvPr/>
            </p:nvSpPr>
            <p:spPr>
              <a:xfrm>
                <a:off x="1811878" y="1334336"/>
                <a:ext cx="8032377" cy="648191"/>
              </a:xfrm>
              <a:prstGeom prst="rect">
                <a:avLst/>
              </a:prstGeom>
              <a:noFill/>
              <a:ln>
                <a:solidFill>
                  <a:schemeClr val="accent1"/>
                </a:solidFill>
              </a:ln>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sym typeface="Arial"/>
                        </a:rPr>
                        <m:t>𝑂𝐸𝑅</m:t>
                      </m:r>
                      <m:d>
                        <m:dPr>
                          <m:ctrlPr>
                            <a:rPr lang="en-US" sz="3200" i="1" kern="0">
                              <a:solidFill>
                                <a:srgbClr val="836967"/>
                              </a:solidFill>
                              <a:latin typeface="Cambria Math" panose="02040503050406030204" pitchFamily="18" charset="0"/>
                              <a:sym typeface="Arial"/>
                            </a:rPr>
                          </m:ctrlPr>
                        </m:dPr>
                        <m:e>
                          <m:acc>
                            <m:accPr>
                              <m:chr m:val="̅"/>
                              <m:ctrlPr>
                                <a:rPr lang="en-US" sz="3200" i="1" kern="0">
                                  <a:solidFill>
                                    <a:srgbClr val="836967"/>
                                  </a:solidFill>
                                  <a:latin typeface="Cambria Math" panose="02040503050406030204" pitchFamily="18" charset="0"/>
                                  <a:sym typeface="Arial"/>
                                </a:rPr>
                              </m:ctrlPr>
                            </m:accPr>
                            <m:e>
                              <m:r>
                                <a:rPr lang="en-US" sz="3200" i="1" kern="0">
                                  <a:solidFill>
                                    <a:srgbClr val="000000"/>
                                  </a:solidFill>
                                  <a:latin typeface="Cambria Math" panose="02040503050406030204" pitchFamily="18" charset="0"/>
                                  <a:sym typeface="Arial"/>
                                </a:rPr>
                                <m:t>𝑥</m:t>
                              </m:r>
                            </m:e>
                          </m:acc>
                          <m:r>
                            <a:rPr lang="en-US" sz="3200"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𝑡</m:t>
                          </m:r>
                        </m:e>
                      </m:d>
                      <m:r>
                        <a:rPr lang="en-US" sz="3200"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sym typeface="Arial"/>
                        </a:rPr>
                        <m:t>𝑚𝑎𝑥</m:t>
                      </m:r>
                      <m:d>
                        <m:dPr>
                          <m:ctrlPr>
                            <a:rPr lang="en-US" sz="3200" i="1" kern="0">
                              <a:solidFill>
                                <a:srgbClr val="000000"/>
                              </a:solidFill>
                              <a:latin typeface="Cambria Math" panose="02040503050406030204" pitchFamily="18" charset="0"/>
                              <a:sym typeface="Arial"/>
                            </a:rPr>
                          </m:ctrlPr>
                        </m:dPr>
                        <m:e>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e>
                      </m:d>
                      <m:r>
                        <a:rPr lang="en-US" sz="3200" kern="0">
                          <a:solidFill>
                            <a:srgbClr val="000000"/>
                          </a:solidFill>
                          <a:latin typeface="Cambria Math" panose="02040503050406030204" pitchFamily="18" charset="0"/>
                          <a:sym typeface="Arial"/>
                        </a:rPr>
                        <m:t>−</m:t>
                      </m:r>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kern="0">
                          <a:solidFill>
                            <a:srgbClr val="000000"/>
                          </a:solidFill>
                          <a:latin typeface="Cambria Math" panose="02040503050406030204" pitchFamily="18" charset="0"/>
                          <a:sym typeface="Arial"/>
                        </a:rPr>
                        <m:t>+1</m:t>
                      </m:r>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B8454AD2-492F-549F-7A08-72894F7AD92D}"/>
                  </a:ext>
                </a:extLst>
              </p:cNvPr>
              <p:cNvSpPr txBox="1">
                <a:spLocks noRot="1" noChangeAspect="1" noMove="1" noResize="1" noEditPoints="1" noAdjustHandles="1" noChangeArrowheads="1" noChangeShapeType="1" noTextEdit="1"/>
              </p:cNvSpPr>
              <p:nvPr/>
            </p:nvSpPr>
            <p:spPr>
              <a:xfrm>
                <a:off x="1811878" y="1334336"/>
                <a:ext cx="8032377" cy="648191"/>
              </a:xfrm>
              <a:prstGeom prst="rect">
                <a:avLst/>
              </a:prstGeom>
              <a:blipFill>
                <a:blip r:embed="rId3"/>
                <a:stretch>
                  <a:fillRect b="-169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B7DAE6-B2D5-283D-B796-84D7809F1A6A}"/>
                  </a:ext>
                </a:extLst>
              </p:cNvPr>
              <p:cNvSpPr txBox="1"/>
              <p:nvPr/>
            </p:nvSpPr>
            <p:spPr>
              <a:xfrm>
                <a:off x="1399962" y="3713162"/>
                <a:ext cx="8856207" cy="2099614"/>
              </a:xfrm>
              <a:prstGeom prst="rect">
                <a:avLst/>
              </a:prstGeom>
              <a:noFill/>
            </p:spPr>
            <p:txBody>
              <a:bodyPr wrap="square">
                <a:spAutoFit/>
              </a:bodyPr>
              <a:lstStyle/>
              <a:p>
                <a:pPr marL="380990" indent="-380990" defTabSz="1219170">
                  <a:lnSpc>
                    <a:spcPct val="150000"/>
                  </a:lnSpc>
                  <a:spcAft>
                    <a:spcPts val="800"/>
                  </a:spcAft>
                  <a:buClr>
                    <a:srgbClr val="000000"/>
                  </a:buClr>
                  <a:buFont typeface="Arial" panose="020B0604020202020204" pitchFamily="34" charset="0"/>
                  <a:buChar char="•"/>
                  <a:tabLst>
                    <a:tab pos="5791055" algn="l"/>
                  </a:tabLst>
                </a:pPr>
                <a14:m>
                  <m:oMath xmlns:m="http://schemas.openxmlformats.org/officeDocument/2006/math">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𝐸𝑅</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acc>
                      <m:accPr>
                        <m:chr m:val="̅"/>
                        <m:ctrlP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oMath>
                </a14:m>
                <a:r>
                  <a:rPr lang="en-US" sz="2133" kern="10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is the voxel-wise enhancement ratio between the post- and pre-contrast</a:t>
                </a:r>
                <a:r>
                  <a:rPr lang="en-US" sz="2133" i="1"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a:t>
                </a:r>
                <a:r>
                  <a:rPr lang="en-US" sz="2133" i="1" kern="10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1</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-weighted images. </a:t>
                </a:r>
              </a:p>
              <a:p>
                <a:pPr marL="380990" indent="-380990" defTabSz="1219170">
                  <a:lnSpc>
                    <a:spcPct val="150000"/>
                  </a:lnSpc>
                  <a:spcAft>
                    <a:spcPts val="800"/>
                  </a:spcAft>
                  <a:buClr>
                    <a:srgbClr val="000000"/>
                  </a:buClr>
                  <a:buFont typeface="Arial" panose="020B0604020202020204" pitchFamily="34" charset="0"/>
                  <a:buChar char="•"/>
                  <a:tabLst>
                    <a:tab pos="5791055" algn="l"/>
                  </a:tabLst>
                </a:pP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 used the </a:t>
                </a:r>
                <a14:m>
                  <m:oMath xmlns:m="http://schemas.openxmlformats.org/officeDocument/2006/math">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𝑂𝐸𝑅</m:t>
                    </m:r>
                    <m:d>
                      <m:dPr>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2133" kern="100">
                        <a:solidFill>
                          <a:srgbClr val="000000"/>
                        </a:solidFill>
                        <a:latin typeface="Lato" panose="020F0502020204030203" pitchFamily="34" charset="0"/>
                        <a:ea typeface="Lato" panose="020F0502020204030203" pitchFamily="34" charset="0"/>
                        <a:cs typeface="Lato" panose="020F0502020204030203" pitchFamily="34" charset="0"/>
                        <a:sym typeface="Arial"/>
                      </a:rPr>
                      <m:t> </m:t>
                    </m:r>
                  </m:oMath>
                </a14:m>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a surrogate for oxygen levels as some studies have linked contrast enhancement to tissue hypoxia.</a:t>
                </a:r>
              </a:p>
            </p:txBody>
          </p:sp>
        </mc:Choice>
        <mc:Fallback xmlns="">
          <p:sp>
            <p:nvSpPr>
              <p:cNvPr id="11" name="TextBox 10">
                <a:extLst>
                  <a:ext uri="{FF2B5EF4-FFF2-40B4-BE49-F238E27FC236}">
                    <a16:creationId xmlns:a16="http://schemas.microsoft.com/office/drawing/2014/main" id="{F2B7DAE6-B2D5-283D-B796-84D7809F1A6A}"/>
                  </a:ext>
                </a:extLst>
              </p:cNvPr>
              <p:cNvSpPr txBox="1">
                <a:spLocks noRot="1" noChangeAspect="1" noMove="1" noResize="1" noEditPoints="1" noAdjustHandles="1" noChangeArrowheads="1" noChangeShapeType="1" noTextEdit="1"/>
              </p:cNvSpPr>
              <p:nvPr/>
            </p:nvSpPr>
            <p:spPr>
              <a:xfrm>
                <a:off x="1399962" y="3713162"/>
                <a:ext cx="8856207" cy="2099614"/>
              </a:xfrm>
              <a:prstGeom prst="rect">
                <a:avLst/>
              </a:prstGeom>
              <a:blipFill>
                <a:blip r:embed="rId4"/>
                <a:stretch>
                  <a:fillRect l="-716" b="-542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BDF9A48-5E05-A056-8844-F8B93EB68F87}"/>
              </a:ext>
            </a:extLst>
          </p:cNvPr>
          <p:cNvPicPr>
            <a:picLocks noChangeAspect="1"/>
          </p:cNvPicPr>
          <p:nvPr/>
        </p:nvPicPr>
        <p:blipFill>
          <a:blip r:embed="rId5"/>
          <a:stretch>
            <a:fillRect/>
          </a:stretch>
        </p:blipFill>
        <p:spPr>
          <a:xfrm>
            <a:off x="3917498" y="2318671"/>
            <a:ext cx="3438799" cy="1212717"/>
          </a:xfrm>
          <a:prstGeom prst="rect">
            <a:avLst/>
          </a:prstGeom>
          <a:ln>
            <a:solidFill>
              <a:schemeClr val="accent1"/>
            </a:solidFill>
          </a:ln>
        </p:spPr>
      </p:pic>
      <p:sp>
        <p:nvSpPr>
          <p:cNvPr id="18" name="TextBox 17">
            <a:extLst>
              <a:ext uri="{FF2B5EF4-FFF2-40B4-BE49-F238E27FC236}">
                <a16:creationId xmlns:a16="http://schemas.microsoft.com/office/drawing/2014/main" id="{7EDF2044-9456-A6BA-0FD9-1934D8A093FF}"/>
              </a:ext>
            </a:extLst>
          </p:cNvPr>
          <p:cNvSpPr txBox="1"/>
          <p:nvPr/>
        </p:nvSpPr>
        <p:spPr>
          <a:xfrm>
            <a:off x="7671371" y="2538013"/>
            <a:ext cx="2832827" cy="666977"/>
          </a:xfrm>
          <a:prstGeom prst="rect">
            <a:avLst/>
          </a:prstGeom>
          <a:noFill/>
        </p:spPr>
        <p:txBody>
          <a:bodyPr wrap="none" rtlCol="0">
            <a:spAutoFit/>
          </a:bodyPr>
          <a:lstStyle/>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Think of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ER</a:t>
            </a: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like: </a:t>
            </a:r>
          </a:p>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brightness = oxygenation</a:t>
            </a:r>
          </a:p>
        </p:txBody>
      </p:sp>
    </p:spTree>
    <p:extLst>
      <p:ext uri="{BB962C8B-B14F-4D97-AF65-F5344CB8AC3E}">
        <p14:creationId xmlns:p14="http://schemas.microsoft.com/office/powerpoint/2010/main" val="1814036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7FCE-B3D2-88A9-FD77-F455BAAE2EAF}"/>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D4CD176C-A50E-C110-42FE-16A9242473B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DNA damage induced by radiation</a:t>
            </a:r>
            <a:endParaRPr b="1" dirty="0">
              <a:solidFill>
                <a:schemeClr val="dk2"/>
              </a:solidFill>
            </a:endParaRPr>
          </a:p>
        </p:txBody>
      </p:sp>
      <p:pic>
        <p:nvPicPr>
          <p:cNvPr id="1026" name="Picture 2">
            <a:extLst>
              <a:ext uri="{FF2B5EF4-FFF2-40B4-BE49-F238E27FC236}">
                <a16:creationId xmlns:a16="http://schemas.microsoft.com/office/drawing/2014/main" id="{00F0239E-E67F-57CB-8C8E-B4C8244E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934"/>
            <a:ext cx="12192000" cy="47900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D0D44FA-21AE-2100-E020-98242B7BA6B7}"/>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ABF672C-2B0A-360F-59D0-4E34A935A075}"/>
              </a:ext>
            </a:extLst>
          </p:cNvPr>
          <p:cNvSpPr txBox="1"/>
          <p:nvPr/>
        </p:nvSpPr>
        <p:spPr>
          <a:xfrm>
            <a:off x="609600" y="1051601"/>
            <a:ext cx="10972800" cy="1828152"/>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 matrix once … save time that way </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What if we only call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 few times? </a:t>
            </a:r>
          </a:p>
        </p:txBody>
      </p:sp>
      <p:sp>
        <p:nvSpPr>
          <p:cNvPr id="4" name="Google Shape;157;p27">
            <a:extLst>
              <a:ext uri="{FF2B5EF4-FFF2-40B4-BE49-F238E27FC236}">
                <a16:creationId xmlns:a16="http://schemas.microsoft.com/office/drawing/2014/main" id="{F6FD4D1F-ED3C-31FE-3D8D-B172459BA890}"/>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36408D48-E1C2-4198-1615-A673A6072F59}"/>
              </a:ext>
            </a:extLst>
          </p:cNvPr>
          <p:cNvPicPr>
            <a:picLocks noChangeAspect="1"/>
          </p:cNvPicPr>
          <p:nvPr/>
        </p:nvPicPr>
        <p:blipFill>
          <a:blip r:embed="rId3"/>
          <a:stretch>
            <a:fillRect/>
          </a:stretch>
        </p:blipFill>
        <p:spPr>
          <a:xfrm>
            <a:off x="1946563" y="3017543"/>
            <a:ext cx="7772400" cy="2956514"/>
          </a:xfrm>
          <a:prstGeom prst="rect">
            <a:avLst/>
          </a:prstGeom>
        </p:spPr>
      </p:pic>
    </p:spTree>
    <p:extLst>
      <p:ext uri="{BB962C8B-B14F-4D97-AF65-F5344CB8AC3E}">
        <p14:creationId xmlns:p14="http://schemas.microsoft.com/office/powerpoint/2010/main" val="3118435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1424-04ED-52B1-743F-EAEE54A382DE}"/>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FE403279-DA71-733B-9367-BF0AA916D2D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The basics: how radiation damages cells</a:t>
            </a:r>
            <a:endParaRPr b="1" dirty="0">
              <a:solidFill>
                <a:schemeClr val="accent1"/>
              </a:solidFill>
            </a:endParaRPr>
          </a:p>
        </p:txBody>
      </p:sp>
      <p:sp>
        <p:nvSpPr>
          <p:cNvPr id="3" name="TextBox 2">
            <a:extLst>
              <a:ext uri="{FF2B5EF4-FFF2-40B4-BE49-F238E27FC236}">
                <a16:creationId xmlns:a16="http://schemas.microsoft.com/office/drawing/2014/main" id="{A3963FDF-AA7E-96BB-6CDB-5F14006105F6}"/>
              </a:ext>
            </a:extLst>
          </p:cNvPr>
          <p:cNvSpPr txBox="1"/>
          <p:nvPr/>
        </p:nvSpPr>
        <p:spPr>
          <a:xfrm>
            <a:off x="369192" y="994230"/>
            <a:ext cx="10999024" cy="3231141"/>
          </a:xfrm>
          <a:prstGeom prst="rect">
            <a:avLst/>
          </a:prstGeom>
          <a:noFill/>
        </p:spPr>
        <p:txBody>
          <a:bodyPr wrap="square">
            <a:spAutoFit/>
          </a:bodyPr>
          <a:lstStyle/>
          <a:p>
            <a:pPr marL="380990" indent="-380990" defTabSz="1219170">
              <a:spcAft>
                <a:spcPts val="8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ionizing radiation (like X-rays)</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passes through tissue, it deposits energy that causes ionizations (removing an electron) of atoms and molecules.</a:t>
            </a:r>
          </a:p>
          <a:p>
            <a:pPr marL="380990" indent="-380990" defTabSz="1219170">
              <a:spcAft>
                <a:spcPts val="800"/>
              </a:spcAft>
              <a:buClr>
                <a:srgbClr val="677480"/>
              </a:buClr>
              <a:buSzPct val="90000"/>
              <a:buFont typeface="Arial" panose="020B0604020202020204" pitchFamily="34" charset="0"/>
              <a:buChar char="•"/>
            </a:pPr>
            <a:endParaRPr lang="en-US" sz="2133" u="sng" kern="0" dirty="0">
              <a:solidFill>
                <a:srgbClr val="000000"/>
              </a:solidFill>
              <a:latin typeface="Arial"/>
              <a:cs typeface="Arial"/>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u="sng" kern="0" dirty="0">
                <a:solidFill>
                  <a:srgbClr val="000000"/>
                </a:solidFill>
                <a:latin typeface="Arial"/>
                <a:cs typeface="Arial"/>
                <a:sym typeface="Arial"/>
              </a:rPr>
              <a:t>There are two broad types of DNA damage:</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Direct effect:</a:t>
            </a:r>
            <a:r>
              <a:rPr lang="en-US" sz="2133" kern="0" dirty="0">
                <a:solidFill>
                  <a:srgbClr val="000000"/>
                </a:solidFill>
                <a:latin typeface="Arial"/>
                <a:cs typeface="Arial"/>
                <a:sym typeface="Arial"/>
              </a:rPr>
              <a:t> Radiation hits DNA directly → ejects an electron → creates a DNA radical → breaks bonds, changes bases, etc.</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Indirect effect:</a:t>
            </a:r>
            <a:r>
              <a:rPr lang="en-US" sz="2133" kern="0" dirty="0">
                <a:solidFill>
                  <a:srgbClr val="000000"/>
                </a:solidFill>
                <a:latin typeface="Arial"/>
                <a:cs typeface="Arial"/>
                <a:sym typeface="Arial"/>
              </a:rPr>
              <a:t> Radiation hits </a:t>
            </a:r>
            <a:r>
              <a:rPr lang="en-US" sz="2133" b="1" kern="0" dirty="0">
                <a:solidFill>
                  <a:srgbClr val="000000"/>
                </a:solidFill>
                <a:latin typeface="Arial"/>
                <a:cs typeface="Arial"/>
                <a:sym typeface="Arial"/>
              </a:rPr>
              <a:t>water</a:t>
            </a:r>
            <a:r>
              <a:rPr lang="en-US" sz="2133" kern="0" dirty="0">
                <a:solidFill>
                  <a:srgbClr val="000000"/>
                </a:solidFill>
                <a:latin typeface="Arial"/>
                <a:cs typeface="Arial"/>
                <a:sym typeface="Arial"/>
              </a:rPr>
              <a:t> in the cell → this causes </a:t>
            </a:r>
            <a:r>
              <a:rPr lang="en-US" sz="2133" b="1" kern="0" dirty="0">
                <a:solidFill>
                  <a:srgbClr val="000000"/>
                </a:solidFill>
                <a:latin typeface="Arial"/>
                <a:cs typeface="Arial"/>
                <a:sym typeface="Arial"/>
              </a:rPr>
              <a:t>radiolysis of water </a:t>
            </a:r>
            <a:r>
              <a:rPr lang="en-US" sz="2133" kern="0" dirty="0">
                <a:solidFill>
                  <a:srgbClr val="000000"/>
                </a:solidFill>
                <a:latin typeface="Arial"/>
                <a:cs typeface="Arial"/>
                <a:sym typeface="Arial"/>
              </a:rPr>
              <a:t>→ most often, </a:t>
            </a:r>
            <a:r>
              <a:rPr lang="en-US" sz="2133" b="1" kern="0" dirty="0">
                <a:solidFill>
                  <a:srgbClr val="000000"/>
                </a:solidFill>
                <a:latin typeface="Arial"/>
                <a:cs typeface="Arial"/>
                <a:sym typeface="Arial"/>
              </a:rPr>
              <a:t>hydroxyl free radical </a:t>
            </a:r>
            <a:r>
              <a:rPr lang="en-US" sz="2133" kern="0" dirty="0">
                <a:solidFill>
                  <a:srgbClr val="000000"/>
                </a:solidFill>
                <a:latin typeface="Arial"/>
                <a:cs typeface="Arial"/>
                <a:sym typeface="Arial"/>
              </a:rPr>
              <a:t>will</a:t>
            </a:r>
            <a:r>
              <a:rPr lang="en-US" sz="2133" b="1" kern="0" dirty="0">
                <a:solidFill>
                  <a:srgbClr val="000000"/>
                </a:solidFill>
                <a:latin typeface="Arial"/>
                <a:cs typeface="Arial"/>
                <a:sym typeface="Arial"/>
              </a:rPr>
              <a:t> </a:t>
            </a:r>
            <a:r>
              <a:rPr lang="en-US" sz="2133" kern="0" dirty="0">
                <a:solidFill>
                  <a:srgbClr val="000000"/>
                </a:solidFill>
                <a:latin typeface="Arial"/>
                <a:cs typeface="Arial"/>
                <a:sym typeface="Arial"/>
              </a:rPr>
              <a:t>bond with DNA backbone or bases</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680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68126-D77F-442C-6C7E-B0F4FCAC41BA}"/>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E6C18EA7-622D-92CB-8134-8B5A1FEDC7C9}"/>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Water radiolysis</a:t>
            </a:r>
            <a:endParaRPr b="1" dirty="0">
              <a:solidFill>
                <a:schemeClr val="dk2"/>
              </a:solidFill>
            </a:endParaRPr>
          </a:p>
        </p:txBody>
      </p:sp>
      <p:pic>
        <p:nvPicPr>
          <p:cNvPr id="2" name="Picture 1">
            <a:extLst>
              <a:ext uri="{FF2B5EF4-FFF2-40B4-BE49-F238E27FC236}">
                <a16:creationId xmlns:a16="http://schemas.microsoft.com/office/drawing/2014/main" id="{77962839-A521-39B6-0D0B-5EBABA5CBE8E}"/>
              </a:ext>
            </a:extLst>
          </p:cNvPr>
          <p:cNvPicPr>
            <a:picLocks noChangeAspect="1"/>
          </p:cNvPicPr>
          <p:nvPr/>
        </p:nvPicPr>
        <p:blipFill>
          <a:blip r:embed="rId2"/>
          <a:stretch>
            <a:fillRect/>
          </a:stretch>
        </p:blipFill>
        <p:spPr>
          <a:xfrm>
            <a:off x="4106334" y="2462191"/>
            <a:ext cx="3979333" cy="1642533"/>
          </a:xfrm>
          <a:prstGeom prst="rect">
            <a:avLst/>
          </a:prstGeom>
          <a:ln>
            <a:solidFill>
              <a:schemeClr val="accent1"/>
            </a:solidFill>
          </a:ln>
        </p:spPr>
      </p:pic>
      <p:sp>
        <p:nvSpPr>
          <p:cNvPr id="3" name="TextBox 2">
            <a:extLst>
              <a:ext uri="{FF2B5EF4-FFF2-40B4-BE49-F238E27FC236}">
                <a16:creationId xmlns:a16="http://schemas.microsoft.com/office/drawing/2014/main" id="{3BF19EB8-9D04-70E9-D1EE-02E2A0B8ABE7}"/>
              </a:ext>
            </a:extLst>
          </p:cNvPr>
          <p:cNvSpPr txBox="1"/>
          <p:nvPr/>
        </p:nvSpPr>
        <p:spPr>
          <a:xfrm>
            <a:off x="369192" y="994229"/>
            <a:ext cx="10999024" cy="748795"/>
          </a:xfrm>
          <a:prstGeom prst="rect">
            <a:avLst/>
          </a:prstGeom>
          <a:noFill/>
        </p:spPr>
        <p:txBody>
          <a:bodyPr wrap="square">
            <a:spAutoFit/>
          </a:bodyPr>
          <a:lstStyle/>
          <a:p>
            <a:pPr marL="380990" indent="-380990" defTabSz="1219170">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Radiation hits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which makes up ~70% of the cell → this causes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radiolysis of 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r>
              <a:rPr lang="en-US" sz="2133"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(not hydrolysis — “radiolysis” = bond breaking by radiation).</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46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32C2-E016-127E-5441-251E6E97BCF2}"/>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BDF0D8C7-1C79-2FA3-1289-E8867CAA2A60}"/>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Where oxygen (O₂) comes in </a:t>
            </a:r>
            <a:endParaRPr b="1" dirty="0">
              <a:solidFill>
                <a:schemeClr val="accent1"/>
              </a:solidFill>
            </a:endParaRPr>
          </a:p>
        </p:txBody>
      </p:sp>
      <p:sp>
        <p:nvSpPr>
          <p:cNvPr id="3" name="TextBox 2">
            <a:extLst>
              <a:ext uri="{FF2B5EF4-FFF2-40B4-BE49-F238E27FC236}">
                <a16:creationId xmlns:a16="http://schemas.microsoft.com/office/drawing/2014/main" id="{9E4374E2-04FF-877D-5187-EA72910E30D5}"/>
              </a:ext>
            </a:extLst>
          </p:cNvPr>
          <p:cNvSpPr txBox="1"/>
          <p:nvPr/>
        </p:nvSpPr>
        <p:spPr>
          <a:xfrm>
            <a:off x="369192" y="994230"/>
            <a:ext cx="10999024" cy="4933979"/>
          </a:xfrm>
          <a:prstGeom prst="rect">
            <a:avLst/>
          </a:prstGeom>
          <a:noFill/>
        </p:spPr>
        <p:txBody>
          <a:bodyPr wrap="square">
            <a:spAutoFit/>
          </a:bodyPr>
          <a:lstStyle/>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formed on DNA (due to direct or indirect ionization), that damaged site can sometimes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be repaired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by the cell if it remains a “reducible” radical.</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(It’s a transient chemical change that can be reversed by cellular reducing agents.)</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However, if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oxygen is present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it can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react with the DNA 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to form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peroxyl radical (ROO•)</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The above product is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non-repairable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 the damage becomes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“fixed”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or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permanent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That’s why oxygen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enhances radiation damage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This explains why cells are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less radiosensitive </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in the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absence of oxygen (hypoxia)</a:t>
            </a: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6" name="Picture 5">
            <a:extLst>
              <a:ext uri="{FF2B5EF4-FFF2-40B4-BE49-F238E27FC236}">
                <a16:creationId xmlns:a16="http://schemas.microsoft.com/office/drawing/2014/main" id="{B485DF53-5514-F5EA-7076-597E30540B1A}"/>
              </a:ext>
            </a:extLst>
          </p:cNvPr>
          <p:cNvPicPr>
            <a:picLocks noChangeAspect="1"/>
          </p:cNvPicPr>
          <p:nvPr/>
        </p:nvPicPr>
        <p:blipFill>
          <a:blip r:embed="rId3"/>
          <a:stretch>
            <a:fillRect/>
          </a:stretch>
        </p:blipFill>
        <p:spPr>
          <a:xfrm>
            <a:off x="3632428" y="2999030"/>
            <a:ext cx="4301067" cy="728133"/>
          </a:xfrm>
          <a:prstGeom prst="rect">
            <a:avLst/>
          </a:prstGeom>
          <a:ln>
            <a:solidFill>
              <a:schemeClr val="accent1"/>
            </a:solidFill>
          </a:ln>
        </p:spPr>
      </p:pic>
    </p:spTree>
    <p:extLst>
      <p:ext uri="{BB962C8B-B14F-4D97-AF65-F5344CB8AC3E}">
        <p14:creationId xmlns:p14="http://schemas.microsoft.com/office/powerpoint/2010/main" val="19251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93958B-C96B-FB10-9611-EEBCD410761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AEC28A3-1396-4A45-A579-D14F75AE51BE}"/>
              </a:ext>
            </a:extLst>
          </p:cNvPr>
          <p:cNvSpPr/>
          <p:nvPr/>
        </p:nvSpPr>
        <p:spPr>
          <a:xfrm>
            <a:off x="321176" y="4578730"/>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38DCEB44-7EBB-7D95-92DD-00124192A33D}"/>
              </a:ext>
            </a:extLst>
          </p:cNvPr>
          <p:cNvSpPr/>
          <p:nvPr/>
        </p:nvSpPr>
        <p:spPr>
          <a:xfrm>
            <a:off x="1098804" y="1532549"/>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625BFC80-9A58-35F1-B1FF-1D70D55216EA}"/>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a:t>
            </a:r>
            <a:endParaRPr b="1" dirty="0">
              <a:solidFill>
                <a:schemeClr val="dk2"/>
              </a:solidFill>
            </a:endParaRPr>
          </a:p>
        </p:txBody>
      </p:sp>
      <p:pic>
        <p:nvPicPr>
          <p:cNvPr id="37910" name="Picture 22">
            <a:extLst>
              <a:ext uri="{FF2B5EF4-FFF2-40B4-BE49-F238E27FC236}">
                <a16:creationId xmlns:a16="http://schemas.microsoft.com/office/drawing/2014/main" id="{35181101-E81D-2E16-87CE-4AC6B31FD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66529" y="4897469"/>
            <a:ext cx="5982339" cy="726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FF2A55-4970-31FA-A021-04F20FF27F30}"/>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5" name="TextBox 14">
                <a:extLst>
                  <a:ext uri="{FF2B5EF4-FFF2-40B4-BE49-F238E27FC236}">
                    <a16:creationId xmlns:a16="http://schemas.microsoft.com/office/drawing/2014/main" id="{C2FF2A55-4970-31FA-A021-04F20FF27F30}"/>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4"/>
                <a:stretch>
                  <a:fillRect t="-10000" r="-2469" b="-26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12C9255-CD10-22F1-10FF-6B1D3FD56BD5}"/>
              </a:ext>
            </a:extLst>
          </p:cNvPr>
          <p:cNvCxnSpPr>
            <a:cxnSpLocks/>
            <a:stCxn id="9" idx="2"/>
            <a:endCxn id="32" idx="0"/>
          </p:cNvCxnSpPr>
          <p:nvPr/>
        </p:nvCxnSpPr>
        <p:spPr>
          <a:xfrm>
            <a:off x="3386142" y="2916613"/>
            <a:ext cx="18012" cy="1355091"/>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7E0B5E-C0C1-329A-3D27-C9BDD54596B8}"/>
              </a:ext>
            </a:extLst>
          </p:cNvPr>
          <p:cNvSpPr/>
          <p:nvPr/>
        </p:nvSpPr>
        <p:spPr>
          <a:xfrm>
            <a:off x="1299697" y="134930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1642D8C5-EBCE-E9E1-85DD-F432FBA0F8DD}"/>
              </a:ext>
            </a:extLst>
          </p:cNvPr>
          <p:cNvSpPr txBox="1"/>
          <p:nvPr/>
        </p:nvSpPr>
        <p:spPr>
          <a:xfrm>
            <a:off x="1299696" y="1395683"/>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0A8F48C7-89EB-D753-22FC-1174EE553731}"/>
              </a:ext>
            </a:extLst>
          </p:cNvPr>
          <p:cNvSpPr/>
          <p:nvPr/>
        </p:nvSpPr>
        <p:spPr>
          <a:xfrm>
            <a:off x="516130" y="4271705"/>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02B25B-136F-CA38-BD6D-BAB6D4D3F643}"/>
                  </a:ext>
                </a:extLst>
              </p:cNvPr>
              <p:cNvSpPr txBox="1"/>
              <p:nvPr/>
            </p:nvSpPr>
            <p:spPr>
              <a:xfrm>
                <a:off x="516129" y="4320601"/>
                <a:ext cx="6165952"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002B25B-136F-CA38-BD6D-BAB6D4D3F643}"/>
                  </a:ext>
                </a:extLst>
              </p:cNvPr>
              <p:cNvSpPr txBox="1">
                <a:spLocks noRot="1" noChangeAspect="1" noMove="1" noResize="1" noEditPoints="1" noAdjustHandles="1" noChangeArrowheads="1" noChangeShapeType="1" noTextEdit="1"/>
              </p:cNvSpPr>
              <p:nvPr/>
            </p:nvSpPr>
            <p:spPr>
              <a:xfrm>
                <a:off x="516129" y="4320601"/>
                <a:ext cx="6165952" cy="338554"/>
              </a:xfrm>
              <a:prstGeom prst="rect">
                <a:avLst/>
              </a:prstGeom>
              <a:blipFill>
                <a:blip r:embed="rId5"/>
                <a:stretch>
                  <a:fillRect l="-616" t="-7407" b="-259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FF58AC9-FEF1-CE53-0A5C-F2217A7A0104}"/>
              </a:ext>
            </a:extLst>
          </p:cNvPr>
          <p:cNvSpPr txBox="1"/>
          <p:nvPr/>
        </p:nvSpPr>
        <p:spPr>
          <a:xfrm>
            <a:off x="6096000" y="1519223"/>
            <a:ext cx="5758035" cy="1733488"/>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(scalar, global)</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surviving fraction after a standard dose (2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Gy</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everywhere).</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 – this is our target!</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Result: single, ideal radiosensitivity value </a:t>
            </a:r>
          </a:p>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We will call this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orig</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p>
        </p:txBody>
      </p:sp>
      <p:sp>
        <p:nvSpPr>
          <p:cNvPr id="17" name="TextBox 16">
            <a:extLst>
              <a:ext uri="{FF2B5EF4-FFF2-40B4-BE49-F238E27FC236}">
                <a16:creationId xmlns:a16="http://schemas.microsoft.com/office/drawing/2014/main" id="{4F8C2338-3FF7-DD33-BFB6-E095E42AA3DA}"/>
              </a:ext>
            </a:extLst>
          </p:cNvPr>
          <p:cNvSpPr txBox="1"/>
          <p:nvPr/>
        </p:nvSpPr>
        <p:spPr>
          <a:xfrm>
            <a:off x="6877036" y="4543300"/>
            <a:ext cx="5012769" cy="1261627"/>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a:p>
            <a:pPr marL="380990" indent="-380990" defTabSz="1219170">
              <a:spcAft>
                <a:spcPts val="800"/>
              </a:spcAft>
              <a:buClr>
                <a:srgbClr val="000000"/>
              </a:buClr>
              <a:buFont typeface="Arial" panose="020B0604020202020204" pitchFamily="34" charset="0"/>
              <a:buChar char="•"/>
            </a:pP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Planned physical dose effect</a:t>
            </a:r>
            <a:endPar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B60F9-8EF8-232E-D54D-CAE27AE67497}"/>
                  </a:ext>
                </a:extLst>
              </p:cNvPr>
              <p:cNvSpPr txBox="1"/>
              <p:nvPr/>
            </p:nvSpPr>
            <p:spPr>
              <a:xfrm>
                <a:off x="127683" y="1868612"/>
                <a:ext cx="6164493"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541B60F9-8EF8-232E-D54D-CAE27AE67497}"/>
                  </a:ext>
                </a:extLst>
              </p:cNvPr>
              <p:cNvSpPr txBox="1">
                <a:spLocks noRot="1" noChangeAspect="1" noMove="1" noResize="1" noEditPoints="1" noAdjustHandles="1" noChangeArrowheads="1" noChangeShapeType="1" noTextEdit="1"/>
              </p:cNvSpPr>
              <p:nvPr/>
            </p:nvSpPr>
            <p:spPr>
              <a:xfrm>
                <a:off x="127683" y="1868612"/>
                <a:ext cx="6164493" cy="866006"/>
              </a:xfrm>
              <a:prstGeom prst="rect">
                <a:avLst/>
              </a:prstGeom>
              <a:blipFill>
                <a:blip r:embed="rId6"/>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630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0" grpId="0" animBg="1"/>
      <p:bldP spid="8" grpId="0"/>
      <p:bldP spid="3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4AAE4EF-144D-BE84-0C67-FF688ECD61C3}"/>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7D103EA-C5AD-BCAB-ED7D-EF993B5B4D1D}"/>
              </a:ext>
            </a:extLst>
          </p:cNvPr>
          <p:cNvSpPr/>
          <p:nvPr/>
        </p:nvSpPr>
        <p:spPr>
          <a:xfrm>
            <a:off x="255376" y="1273736"/>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57" name="Google Shape;157;p27">
            <a:extLst>
              <a:ext uri="{FF2B5EF4-FFF2-40B4-BE49-F238E27FC236}">
                <a16:creationId xmlns:a16="http://schemas.microsoft.com/office/drawing/2014/main" id="{CB0BEC32-34D3-2669-5A20-0449A5F4FEF7}"/>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pic>
        <p:nvPicPr>
          <p:cNvPr id="37910" name="Picture 22">
            <a:extLst>
              <a:ext uri="{FF2B5EF4-FFF2-40B4-BE49-F238E27FC236}">
                <a16:creationId xmlns:a16="http://schemas.microsoft.com/office/drawing/2014/main" id="{CDD35F99-54FB-10F0-EA8D-9B82B3197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00729" y="1592476"/>
            <a:ext cx="5982339" cy="72663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F5FC2E0A-BC73-68A6-2E6B-A77542719EA5}"/>
              </a:ext>
            </a:extLst>
          </p:cNvPr>
          <p:cNvSpPr/>
          <p:nvPr/>
        </p:nvSpPr>
        <p:spPr>
          <a:xfrm>
            <a:off x="935008" y="371064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33CC3F3A-0B46-9EE6-6E5D-251787E14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436" y="4161776"/>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B92376E2-04B0-DB37-D5C4-1F5CC900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597" y="512197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13ED5768-A3F9-D14B-01DE-A6EF0C197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33" y="5855885"/>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C3CAF4B-56FB-C68E-17B3-9884CCD31701}"/>
              </a:ext>
            </a:extLst>
          </p:cNvPr>
          <p:cNvSpPr txBox="1"/>
          <p:nvPr/>
        </p:nvSpPr>
        <p:spPr>
          <a:xfrm>
            <a:off x="3077666" y="4647622"/>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D33201DC-405B-832A-1914-8952A0BC6097}"/>
              </a:ext>
            </a:extLst>
          </p:cNvPr>
          <p:cNvCxnSpPr/>
          <p:nvPr/>
        </p:nvCxnSpPr>
        <p:spPr>
          <a:xfrm>
            <a:off x="1194089"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D36D0A2-9F6F-024A-2BE2-2C0F8EEAD70F}"/>
              </a:ext>
            </a:extLst>
          </p:cNvPr>
          <p:cNvSpPr/>
          <p:nvPr/>
        </p:nvSpPr>
        <p:spPr>
          <a:xfrm>
            <a:off x="1595625" y="3506983"/>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E92F44B6-3AA4-4D2B-AC71-4211ED86C4BD}"/>
              </a:ext>
            </a:extLst>
          </p:cNvPr>
          <p:cNvCxnSpPr/>
          <p:nvPr/>
        </p:nvCxnSpPr>
        <p:spPr>
          <a:xfrm>
            <a:off x="3651675"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E3FD52-9212-09F3-9212-38F625A99829}"/>
                  </a:ext>
                </a:extLst>
              </p:cNvPr>
              <p:cNvSpPr txBox="1"/>
              <p:nvPr/>
            </p:nvSpPr>
            <p:spPr>
              <a:xfrm>
                <a:off x="1595625" y="3545503"/>
                <a:ext cx="3678548"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9EE3FD52-9212-09F3-9212-38F625A99829}"/>
                  </a:ext>
                </a:extLst>
              </p:cNvPr>
              <p:cNvSpPr txBox="1">
                <a:spLocks noRot="1" noChangeAspect="1" noMove="1" noResize="1" noEditPoints="1" noAdjustHandles="1" noChangeArrowheads="1" noChangeShapeType="1" noTextEdit="1"/>
              </p:cNvSpPr>
              <p:nvPr/>
            </p:nvSpPr>
            <p:spPr>
              <a:xfrm>
                <a:off x="1595625" y="3545503"/>
                <a:ext cx="3678548" cy="338554"/>
              </a:xfrm>
              <a:prstGeom prst="rect">
                <a:avLst/>
              </a:prstGeom>
              <a:blipFill>
                <a:blip r:embed="rId7"/>
                <a:stretch>
                  <a:fillRect l="-1031" t="-7407" b="-25926"/>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9C0580E4-1CE1-7662-B88A-A53228402D8A}"/>
              </a:ext>
            </a:extLst>
          </p:cNvPr>
          <p:cNvSpPr/>
          <p:nvPr/>
        </p:nvSpPr>
        <p:spPr>
          <a:xfrm>
            <a:off x="450330" y="966711"/>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3" name="TextBox 12">
            <a:extLst>
              <a:ext uri="{FF2B5EF4-FFF2-40B4-BE49-F238E27FC236}">
                <a16:creationId xmlns:a16="http://schemas.microsoft.com/office/drawing/2014/main" id="{F941BC2D-9B9E-DC05-F4B2-751EF59EABA2}"/>
              </a:ext>
            </a:extLst>
          </p:cNvPr>
          <p:cNvSpPr txBox="1"/>
          <p:nvPr/>
        </p:nvSpPr>
        <p:spPr>
          <a:xfrm>
            <a:off x="450329" y="1015607"/>
            <a:ext cx="6165952"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000000"/>
              </a:solidFill>
              <a:latin typeface="Arial"/>
              <a:cs typeface="Arial"/>
              <a:sym typeface="Arial"/>
            </a:endParaRPr>
          </a:p>
        </p:txBody>
      </p:sp>
      <p:sp>
        <p:nvSpPr>
          <p:cNvPr id="50" name="TextBox 49">
            <a:extLst>
              <a:ext uri="{FF2B5EF4-FFF2-40B4-BE49-F238E27FC236}">
                <a16:creationId xmlns:a16="http://schemas.microsoft.com/office/drawing/2014/main" id="{E2956494-E6F9-A4E0-40CA-FAD5AD78B80F}"/>
              </a:ext>
            </a:extLst>
          </p:cNvPr>
          <p:cNvSpPr txBox="1"/>
          <p:nvPr/>
        </p:nvSpPr>
        <p:spPr>
          <a:xfrm>
            <a:off x="1025478" y="393922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F1552D77-2B79-4AEB-E45C-135C8F38DC02}"/>
              </a:ext>
            </a:extLst>
          </p:cNvPr>
          <p:cNvSpPr txBox="1"/>
          <p:nvPr/>
        </p:nvSpPr>
        <p:spPr>
          <a:xfrm>
            <a:off x="983862" y="4881193"/>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4" name="Straight Arrow Connector 3">
            <a:extLst>
              <a:ext uri="{FF2B5EF4-FFF2-40B4-BE49-F238E27FC236}">
                <a16:creationId xmlns:a16="http://schemas.microsoft.com/office/drawing/2014/main" id="{0EDB2C2C-9305-19ED-6965-A10794423929}"/>
              </a:ext>
            </a:extLst>
          </p:cNvPr>
          <p:cNvCxnSpPr>
            <a:cxnSpLocks/>
            <a:stCxn id="11" idx="2"/>
            <a:endCxn id="29" idx="0"/>
          </p:cNvCxnSpPr>
          <p:nvPr/>
        </p:nvCxnSpPr>
        <p:spPr>
          <a:xfrm>
            <a:off x="3338353" y="2508878"/>
            <a:ext cx="13409" cy="99810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322BCA-1AF9-3106-2B40-DA7FE62ECAD3}"/>
              </a:ext>
            </a:extLst>
          </p:cNvPr>
          <p:cNvSpPr txBox="1"/>
          <p:nvPr/>
        </p:nvSpPr>
        <p:spPr>
          <a:xfrm>
            <a:off x="6616280" y="1402640"/>
            <a:ext cx="5464939" cy="95430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867"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p:txBody>
      </p:sp>
      <p:sp>
        <p:nvSpPr>
          <p:cNvPr id="22" name="TextBox 21">
            <a:extLst>
              <a:ext uri="{FF2B5EF4-FFF2-40B4-BE49-F238E27FC236}">
                <a16:creationId xmlns:a16="http://schemas.microsoft.com/office/drawing/2014/main" id="{D907BFF4-77C8-486D-7C65-3CA17359AF38}"/>
              </a:ext>
            </a:extLst>
          </p:cNvPr>
          <p:cNvSpPr txBox="1"/>
          <p:nvPr/>
        </p:nvSpPr>
        <p:spPr>
          <a:xfrm>
            <a:off x="6311813" y="4367883"/>
            <a:ext cx="5464939" cy="1056892"/>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Highlights resistant areas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8CF01-3D24-F99C-C347-503ACA554B6F}"/>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7" name="TextBox 26">
                <a:extLst>
                  <a:ext uri="{FF2B5EF4-FFF2-40B4-BE49-F238E27FC236}">
                    <a16:creationId xmlns:a16="http://schemas.microsoft.com/office/drawing/2014/main" id="{4EA8CF01-3D24-F99C-C347-503ACA554B6F}"/>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8"/>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3317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9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9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p:bldP spid="29" grpId="0" animBg="1"/>
      <p:bldP spid="23" grpId="0"/>
      <p:bldP spid="32" grpId="0" animBg="1"/>
      <p:bldP spid="13" grpId="0"/>
      <p:bldP spid="50" grpId="0"/>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FBFCB10-C653-8F5F-13B2-EE546F53A0D7}"/>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9264294-C6F3-0040-0340-21EFB8EEA62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21" name="Rounded Rectangle 20">
            <a:extLst>
              <a:ext uri="{FF2B5EF4-FFF2-40B4-BE49-F238E27FC236}">
                <a16:creationId xmlns:a16="http://schemas.microsoft.com/office/drawing/2014/main" id="{5C248118-B6B3-BFA9-A962-E8081076BE9D}"/>
              </a:ext>
            </a:extLst>
          </p:cNvPr>
          <p:cNvSpPr/>
          <p:nvPr/>
        </p:nvSpPr>
        <p:spPr>
          <a:xfrm>
            <a:off x="718698" y="110275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8CDC7317-9431-75B5-0AF3-8E73432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27" y="1553887"/>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3849DABC-DC60-5D9E-3EB6-8484BE94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87" y="251408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8748D2AE-3F2B-8744-8797-83616F9AE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524" y="3247996"/>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FFEE32A-BC84-1ACB-2D0F-39D61F3C0191}"/>
              </a:ext>
            </a:extLst>
          </p:cNvPr>
          <p:cNvSpPr txBox="1"/>
          <p:nvPr/>
        </p:nvSpPr>
        <p:spPr>
          <a:xfrm>
            <a:off x="2861357" y="2039733"/>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366D92C0-543E-70F9-AAED-77FC7905CC9B}"/>
              </a:ext>
            </a:extLst>
          </p:cNvPr>
          <p:cNvCxnSpPr/>
          <p:nvPr/>
        </p:nvCxnSpPr>
        <p:spPr>
          <a:xfrm>
            <a:off x="977779"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92F9FC-45E9-17D7-6470-AA742F011813}"/>
              </a:ext>
            </a:extLst>
          </p:cNvPr>
          <p:cNvSpPr/>
          <p:nvPr/>
        </p:nvSpPr>
        <p:spPr>
          <a:xfrm>
            <a:off x="1379316" y="899094"/>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608BA054-4382-B338-BBF1-CCC07450E58A}"/>
              </a:ext>
            </a:extLst>
          </p:cNvPr>
          <p:cNvCxnSpPr/>
          <p:nvPr/>
        </p:nvCxnSpPr>
        <p:spPr>
          <a:xfrm>
            <a:off x="3435366"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534502-B659-60BE-00E4-4EFB879718A5}"/>
              </a:ext>
            </a:extLst>
          </p:cNvPr>
          <p:cNvSpPr txBox="1"/>
          <p:nvPr/>
        </p:nvSpPr>
        <p:spPr>
          <a:xfrm>
            <a:off x="1379315" y="937614"/>
            <a:ext cx="3678548"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DEE2E6">
                  <a:lumMod val="10000"/>
                </a:srgbClr>
              </a:solidFill>
              <a:latin typeface="Arial"/>
              <a:cs typeface="Arial"/>
              <a:sym typeface="Arial"/>
            </a:endParaRPr>
          </a:p>
        </p:txBody>
      </p:sp>
      <p:sp>
        <p:nvSpPr>
          <p:cNvPr id="45" name="Rounded Rectangle 44">
            <a:extLst>
              <a:ext uri="{FF2B5EF4-FFF2-40B4-BE49-F238E27FC236}">
                <a16:creationId xmlns:a16="http://schemas.microsoft.com/office/drawing/2014/main" id="{BE17892A-1775-C3BB-7BAB-27BD61289BBA}"/>
              </a:ext>
            </a:extLst>
          </p:cNvPr>
          <p:cNvSpPr/>
          <p:nvPr/>
        </p:nvSpPr>
        <p:spPr>
          <a:xfrm>
            <a:off x="718698" y="4561082"/>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2BFA5D8E-631B-2E8C-0402-AA8912DD3A4D}"/>
              </a:ext>
            </a:extLst>
          </p:cNvPr>
          <p:cNvSpPr/>
          <p:nvPr/>
        </p:nvSpPr>
        <p:spPr>
          <a:xfrm>
            <a:off x="1210864" y="440651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EA4381EE-C9FD-04C8-FEC2-14A3DF37A0FA}"/>
              </a:ext>
            </a:extLst>
          </p:cNvPr>
          <p:cNvSpPr txBox="1"/>
          <p:nvPr/>
        </p:nvSpPr>
        <p:spPr>
          <a:xfrm>
            <a:off x="2560863" y="4455722"/>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86F3784E-CB9D-F475-BB02-DD71868B0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36" y="5022158"/>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893142B-CA15-9318-1447-3B99D31834C5}"/>
              </a:ext>
            </a:extLst>
          </p:cNvPr>
          <p:cNvSpPr txBox="1"/>
          <p:nvPr/>
        </p:nvSpPr>
        <p:spPr>
          <a:xfrm>
            <a:off x="1770313" y="54115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9CFCE3E5-17E5-37AA-FE72-2DACD065930B}"/>
              </a:ext>
            </a:extLst>
          </p:cNvPr>
          <p:cNvSpPr txBox="1"/>
          <p:nvPr/>
        </p:nvSpPr>
        <p:spPr>
          <a:xfrm>
            <a:off x="809169" y="133133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22173817-041C-66B3-1402-9CB361645A7C}"/>
              </a:ext>
            </a:extLst>
          </p:cNvPr>
          <p:cNvSpPr txBox="1"/>
          <p:nvPr/>
        </p:nvSpPr>
        <p:spPr>
          <a:xfrm>
            <a:off x="767552" y="2273304"/>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63" name="Straight Arrow Connector 62">
            <a:extLst>
              <a:ext uri="{FF2B5EF4-FFF2-40B4-BE49-F238E27FC236}">
                <a16:creationId xmlns:a16="http://schemas.microsoft.com/office/drawing/2014/main" id="{57CCAD17-EC4F-1413-6AC5-6F80E3AEB5EA}"/>
              </a:ext>
            </a:extLst>
          </p:cNvPr>
          <p:cNvCxnSpPr>
            <a:cxnSpLocks/>
            <a:stCxn id="21" idx="2"/>
          </p:cNvCxnSpPr>
          <p:nvPr/>
        </p:nvCxnSpPr>
        <p:spPr>
          <a:xfrm>
            <a:off x="3210387" y="3662716"/>
            <a:ext cx="0" cy="73344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51E949-EC7B-D3A1-3229-4563FE21159D}"/>
              </a:ext>
            </a:extLst>
          </p:cNvPr>
          <p:cNvSpPr txBox="1"/>
          <p:nvPr/>
        </p:nvSpPr>
        <p:spPr>
          <a:xfrm>
            <a:off x="6208451" y="1875584"/>
            <a:ext cx="5532445" cy="666977"/>
          </a:xfrm>
          <a:prstGeom prst="rect">
            <a:avLst/>
          </a:prstGeom>
          <a:noFill/>
        </p:spPr>
        <p:txBody>
          <a:bodyPr wrap="square">
            <a:spAutoFit/>
          </a:bodyPr>
          <a:lstStyle/>
          <a:p>
            <a:pPr marL="457189" indent="-457189"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p:txBody>
      </p:sp>
      <p:sp>
        <p:nvSpPr>
          <p:cNvPr id="16" name="TextBox 15">
            <a:extLst>
              <a:ext uri="{FF2B5EF4-FFF2-40B4-BE49-F238E27FC236}">
                <a16:creationId xmlns:a16="http://schemas.microsoft.com/office/drawing/2014/main" id="{03736AC0-049B-2405-D2E6-9DD8E6E861E6}"/>
              </a:ext>
            </a:extLst>
          </p:cNvPr>
          <p:cNvSpPr txBox="1"/>
          <p:nvPr/>
        </p:nvSpPr>
        <p:spPr>
          <a:xfrm>
            <a:off x="6208451" y="4825054"/>
            <a:ext cx="5677816" cy="76957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Quantifies biological resistant areas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EE9B78-0778-DCB7-D8A8-FE4B385D54CB}"/>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9" name="TextBox 18">
                <a:extLst>
                  <a:ext uri="{FF2B5EF4-FFF2-40B4-BE49-F238E27FC236}">
                    <a16:creationId xmlns:a16="http://schemas.microsoft.com/office/drawing/2014/main" id="{D3EE9B78-0778-DCB7-D8A8-FE4B385D54CB}"/>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7"/>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1893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9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9" grpId="0" animBg="1"/>
      <p:bldP spid="23" grpId="0"/>
      <p:bldP spid="45" grpId="0" animBg="1"/>
      <p:bldP spid="46" grpId="0" animBg="1"/>
      <p:bldP spid="47" grpId="0"/>
      <p:bldP spid="48" grpId="0"/>
      <p:bldP spid="50"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B00A426-82B2-BE6E-B7D5-D1A592D3A2B4}"/>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CF31C241-0612-981F-BFEA-C35B48058EDF}"/>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45" name="Rounded Rectangle 44">
            <a:extLst>
              <a:ext uri="{FF2B5EF4-FFF2-40B4-BE49-F238E27FC236}">
                <a16:creationId xmlns:a16="http://schemas.microsoft.com/office/drawing/2014/main" id="{494FE8EF-E2EA-74CF-04E8-E3574173521B}"/>
              </a:ext>
            </a:extLst>
          </p:cNvPr>
          <p:cNvSpPr/>
          <p:nvPr/>
        </p:nvSpPr>
        <p:spPr>
          <a:xfrm>
            <a:off x="707130" y="1602933"/>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8328D6A1-965F-DF97-F44D-816C181FAEE8}"/>
              </a:ext>
            </a:extLst>
          </p:cNvPr>
          <p:cNvSpPr/>
          <p:nvPr/>
        </p:nvSpPr>
        <p:spPr>
          <a:xfrm>
            <a:off x="1199296" y="1448361"/>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3DE919B4-CA15-3EFA-E602-EBF72765504D}"/>
              </a:ext>
            </a:extLst>
          </p:cNvPr>
          <p:cNvSpPr txBox="1"/>
          <p:nvPr/>
        </p:nvSpPr>
        <p:spPr>
          <a:xfrm>
            <a:off x="2549295" y="1497573"/>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p>
        </p:txBody>
      </p:sp>
      <p:pic>
        <p:nvPicPr>
          <p:cNvPr id="37924" name="Picture 36">
            <a:extLst>
              <a:ext uri="{FF2B5EF4-FFF2-40B4-BE49-F238E27FC236}">
                <a16:creationId xmlns:a16="http://schemas.microsoft.com/office/drawing/2014/main" id="{2FCBA8FE-CB62-83E6-6976-D4F763A7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68" y="2064009"/>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AB1F3EA-26A3-8422-27EA-A46F76800808}"/>
              </a:ext>
            </a:extLst>
          </p:cNvPr>
          <p:cNvSpPr txBox="1"/>
          <p:nvPr/>
        </p:nvSpPr>
        <p:spPr>
          <a:xfrm>
            <a:off x="1758745" y="2453420"/>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2" name="Rounded Rectangle 51">
            <a:extLst>
              <a:ext uri="{FF2B5EF4-FFF2-40B4-BE49-F238E27FC236}">
                <a16:creationId xmlns:a16="http://schemas.microsoft.com/office/drawing/2014/main" id="{8B38D555-2BA4-F5E1-5237-E1A40ED7E0EB}"/>
              </a:ext>
            </a:extLst>
          </p:cNvPr>
          <p:cNvSpPr/>
          <p:nvPr/>
        </p:nvSpPr>
        <p:spPr>
          <a:xfrm>
            <a:off x="369735" y="4407337"/>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4713DB21-B1AC-E34E-695A-AC50F46808AF}"/>
              </a:ext>
            </a:extLst>
          </p:cNvPr>
          <p:cNvSpPr/>
          <p:nvPr/>
        </p:nvSpPr>
        <p:spPr>
          <a:xfrm>
            <a:off x="1188186" y="425255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2FA76EE5-6D12-DA48-62FB-8720056E71CD}"/>
              </a:ext>
            </a:extLst>
          </p:cNvPr>
          <p:cNvSpPr txBox="1"/>
          <p:nvPr/>
        </p:nvSpPr>
        <p:spPr>
          <a:xfrm>
            <a:off x="1671828" y="4301676"/>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890B008D-DAC9-1D12-B606-CAA8338C8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56"/>
          <a:stretch/>
        </p:blipFill>
        <p:spPr bwMode="auto">
          <a:xfrm>
            <a:off x="1532404" y="4842501"/>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F009963-5B8E-31DE-04B0-07CECD82CAB5}"/>
              </a:ext>
            </a:extLst>
          </p:cNvPr>
          <p:cNvSpPr txBox="1"/>
          <p:nvPr/>
        </p:nvSpPr>
        <p:spPr>
          <a:xfrm>
            <a:off x="2767151" y="52531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128" name="Straight Arrow Connector 127">
            <a:extLst>
              <a:ext uri="{FF2B5EF4-FFF2-40B4-BE49-F238E27FC236}">
                <a16:creationId xmlns:a16="http://schemas.microsoft.com/office/drawing/2014/main" id="{6B315223-F4D8-D869-0564-459403B49953}"/>
              </a:ext>
            </a:extLst>
          </p:cNvPr>
          <p:cNvCxnSpPr>
            <a:cxnSpLocks/>
            <a:stCxn id="45" idx="2"/>
            <a:endCxn id="53" idx="0"/>
          </p:cNvCxnSpPr>
          <p:nvPr/>
        </p:nvCxnSpPr>
        <p:spPr>
          <a:xfrm flipH="1">
            <a:off x="3274631" y="3088995"/>
            <a:ext cx="11111" cy="116355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C404C7-5DCB-D1E0-34F1-0FC86999F2B5}"/>
              </a:ext>
            </a:extLst>
          </p:cNvPr>
          <p:cNvSpPr txBox="1"/>
          <p:nvPr/>
        </p:nvSpPr>
        <p:spPr>
          <a:xfrm>
            <a:off x="727070" y="4940059"/>
            <a:ext cx="841373" cy="379656"/>
          </a:xfrm>
          <a:prstGeom prst="rect">
            <a:avLst/>
          </a:prstGeom>
          <a:noFill/>
        </p:spPr>
        <p:txBody>
          <a:bodyPr wrap="square">
            <a:spAutoFit/>
          </a:bodyPr>
          <a:lstStyle/>
          <a:p>
            <a:pPr defTabSz="1219170">
              <a:buClr>
                <a:srgbClr val="000000"/>
              </a:buClr>
            </a:pPr>
            <a:r>
              <a:rPr lang="en-US" sz="1867" i="1" kern="0" dirty="0" err="1">
                <a:solidFill>
                  <a:srgbClr val="DEE2E6">
                    <a:lumMod val="10000"/>
                  </a:srgbClr>
                </a:solidFill>
                <a:latin typeface="Cambria" panose="02040503050406030204" pitchFamily="18" charset="0"/>
                <a:cs typeface="Arial"/>
                <a:sym typeface="Arial"/>
              </a:rPr>
              <a:t>SF</a:t>
            </a:r>
            <a:r>
              <a:rPr lang="en-US" sz="1867" i="1" kern="0" baseline="-25000" dirty="0" err="1">
                <a:solidFill>
                  <a:srgbClr val="DEE2E6">
                    <a:lumMod val="10000"/>
                  </a:srgbClr>
                </a:solidFill>
                <a:latin typeface="Cambria" panose="02040503050406030204" pitchFamily="18" charset="0"/>
                <a:cs typeface="Arial"/>
                <a:sym typeface="Arial"/>
              </a:rPr>
              <a:t>orig</a:t>
            </a:r>
            <a:endParaRPr lang="en-US"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777AA09D-AA02-0222-754E-1B510016D576}"/>
              </a:ext>
            </a:extLst>
          </p:cNvPr>
          <p:cNvSpPr txBox="1"/>
          <p:nvPr/>
        </p:nvSpPr>
        <p:spPr>
          <a:xfrm>
            <a:off x="6482172" y="4330947"/>
            <a:ext cx="5130875" cy="1344214"/>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Dose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calculate the extra dose needed to overcome its specific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Achieve ideal </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a:t>
            </a:r>
            <a:endPar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TextBox 11">
            <a:extLst>
              <a:ext uri="{FF2B5EF4-FFF2-40B4-BE49-F238E27FC236}">
                <a16:creationId xmlns:a16="http://schemas.microsoft.com/office/drawing/2014/main" id="{56760D3D-919F-EE5C-9FF6-AB9E5475710C}"/>
              </a:ext>
            </a:extLst>
          </p:cNvPr>
          <p:cNvSpPr txBox="1"/>
          <p:nvPr/>
        </p:nvSpPr>
        <p:spPr>
          <a:xfrm>
            <a:off x="6482172" y="2134738"/>
            <a:ext cx="6169152" cy="379656"/>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22E775-C92A-A4A3-F209-25A18F5E1238}"/>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4" name="TextBox 13">
                <a:extLst>
                  <a:ext uri="{FF2B5EF4-FFF2-40B4-BE49-F238E27FC236}">
                    <a16:creationId xmlns:a16="http://schemas.microsoft.com/office/drawing/2014/main" id="{3622E775-C92A-A4A3-F209-25A18F5E1238}"/>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5"/>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40494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p:bldP spid="52" grpId="0" animBg="1"/>
      <p:bldP spid="53" grpId="0" animBg="1"/>
      <p:bldP spid="54" grpId="0"/>
      <p:bldP spid="5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30FAEDC4-A0D6-5A20-97BE-5AF604E3CE6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49DB4A6-12BB-9A8F-A7BE-066D40FCDD1F}"/>
              </a:ext>
            </a:extLst>
          </p:cNvPr>
          <p:cNvSpPr/>
          <p:nvPr/>
        </p:nvSpPr>
        <p:spPr>
          <a:xfrm>
            <a:off x="5915267" y="1296735"/>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576FC7BF-D12E-0537-0E17-6CF362E08518}"/>
              </a:ext>
            </a:extLst>
          </p:cNvPr>
          <p:cNvSpPr/>
          <p:nvPr/>
        </p:nvSpPr>
        <p:spPr>
          <a:xfrm>
            <a:off x="305732" y="1219201"/>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B7C908B8-FCD2-4CBC-0478-105B78CF379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summary </a:t>
            </a:r>
            <a:endParaRPr b="1" dirty="0">
              <a:solidFill>
                <a:schemeClr val="dk2"/>
              </a:solidFill>
            </a:endParaRPr>
          </a:p>
        </p:txBody>
      </p:sp>
      <p:pic>
        <p:nvPicPr>
          <p:cNvPr id="37910" name="Picture 22">
            <a:extLst>
              <a:ext uri="{FF2B5EF4-FFF2-40B4-BE49-F238E27FC236}">
                <a16:creationId xmlns:a16="http://schemas.microsoft.com/office/drawing/2014/main" id="{77D92EF4-5F56-4741-0AD1-70CF2EFAD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6460620" y="1615474"/>
            <a:ext cx="5982339" cy="7266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26D6E4D-25BD-152E-F05C-FCFB3CA59797}"/>
              </a:ext>
            </a:extLst>
          </p:cNvPr>
          <p:cNvCxnSpPr>
            <a:cxnSpLocks/>
            <a:stCxn id="9" idx="3"/>
            <a:endCxn id="11" idx="1"/>
          </p:cNvCxnSpPr>
          <p:nvPr/>
        </p:nvCxnSpPr>
        <p:spPr>
          <a:xfrm>
            <a:off x="4880407" y="1911233"/>
            <a:ext cx="1034860" cy="3072"/>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E5E1F1-6329-8E46-E512-593B6E1ED666}"/>
              </a:ext>
            </a:extLst>
          </p:cNvPr>
          <p:cNvSpPr/>
          <p:nvPr/>
        </p:nvSpPr>
        <p:spPr>
          <a:xfrm>
            <a:off x="294176" y="3429001"/>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F8B3EB0B-7487-9DA4-BA02-4F1680E72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4" y="3880128"/>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E330F2D6-A4DE-F343-66C8-4C3D0AA93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65" y="4840326"/>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EF10873B-FCE1-CF16-4249-8F531AA64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001" y="5574237"/>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BBEB67-D56A-3BB6-3265-EDE5F99CC236}"/>
              </a:ext>
            </a:extLst>
          </p:cNvPr>
          <p:cNvSpPr txBox="1"/>
          <p:nvPr/>
        </p:nvSpPr>
        <p:spPr>
          <a:xfrm>
            <a:off x="2436834" y="4365974"/>
            <a:ext cx="47147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BBE08DAC-105D-7D0A-6872-C955C794B9B6}"/>
              </a:ext>
            </a:extLst>
          </p:cNvPr>
          <p:cNvCxnSpPr/>
          <p:nvPr/>
        </p:nvCxnSpPr>
        <p:spPr>
          <a:xfrm>
            <a:off x="553257"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624099B-4FE7-5A8C-C602-BCC5071EF40D}"/>
              </a:ext>
            </a:extLst>
          </p:cNvPr>
          <p:cNvSpPr/>
          <p:nvPr/>
        </p:nvSpPr>
        <p:spPr>
          <a:xfrm>
            <a:off x="954793" y="3225335"/>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9D493B22-E746-75BE-63C0-9152CAFD0DC2}"/>
              </a:ext>
            </a:extLst>
          </p:cNvPr>
          <p:cNvCxnSpPr/>
          <p:nvPr/>
        </p:nvCxnSpPr>
        <p:spPr>
          <a:xfrm>
            <a:off x="3010843"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81DD72-0E04-2C8B-5009-85BF6AB1BF6A}"/>
                  </a:ext>
                </a:extLst>
              </p:cNvPr>
              <p:cNvSpPr txBox="1"/>
              <p:nvPr/>
            </p:nvSpPr>
            <p:spPr>
              <a:xfrm>
                <a:off x="954793" y="3263855"/>
                <a:ext cx="3678548"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4181DD72-0E04-2C8B-5009-85BF6AB1BF6A}"/>
                  </a:ext>
                </a:extLst>
              </p:cNvPr>
              <p:cNvSpPr txBox="1">
                <a:spLocks noRot="1" noChangeAspect="1" noMove="1" noResize="1" noEditPoints="1" noAdjustHandles="1" noChangeArrowheads="1" noChangeShapeType="1" noTextEdit="1"/>
              </p:cNvSpPr>
              <p:nvPr/>
            </p:nvSpPr>
            <p:spPr>
              <a:xfrm>
                <a:off x="954793" y="3263855"/>
                <a:ext cx="3678548" cy="338554"/>
              </a:xfrm>
              <a:prstGeom prst="rect">
                <a:avLst/>
              </a:prstGeom>
              <a:blipFill>
                <a:blip r:embed="rId7"/>
                <a:stretch>
                  <a:fillRect l="-1034" t="-3571" b="-25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3EF22609-E7DB-1EDD-0430-A6C7C6E5CDF5}"/>
              </a:ext>
            </a:extLst>
          </p:cNvPr>
          <p:cNvSpPr/>
          <p:nvPr/>
        </p:nvSpPr>
        <p:spPr>
          <a:xfrm>
            <a:off x="506625" y="1035959"/>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88ADBD6F-6368-C14B-7BF7-F83399A88730}"/>
              </a:ext>
            </a:extLst>
          </p:cNvPr>
          <p:cNvSpPr txBox="1"/>
          <p:nvPr/>
        </p:nvSpPr>
        <p:spPr>
          <a:xfrm>
            <a:off x="440720" y="1082335"/>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3F30E3D9-D255-EB09-4260-D2947F268FA5}"/>
              </a:ext>
            </a:extLst>
          </p:cNvPr>
          <p:cNvSpPr/>
          <p:nvPr/>
        </p:nvSpPr>
        <p:spPr>
          <a:xfrm>
            <a:off x="6110221" y="989710"/>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DC136-35B0-D3A3-532E-1C3A0C5CF577}"/>
                  </a:ext>
                </a:extLst>
              </p:cNvPr>
              <p:cNvSpPr txBox="1"/>
              <p:nvPr/>
            </p:nvSpPr>
            <p:spPr>
              <a:xfrm>
                <a:off x="6110220" y="1038606"/>
                <a:ext cx="6165952"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4CDC136-35B0-D3A3-532E-1C3A0C5CF577}"/>
                  </a:ext>
                </a:extLst>
              </p:cNvPr>
              <p:cNvSpPr txBox="1">
                <a:spLocks noRot="1" noChangeAspect="1" noMove="1" noResize="1" noEditPoints="1" noAdjustHandles="1" noChangeArrowheads="1" noChangeShapeType="1" noTextEdit="1"/>
              </p:cNvSpPr>
              <p:nvPr/>
            </p:nvSpPr>
            <p:spPr>
              <a:xfrm>
                <a:off x="6110220" y="1038606"/>
                <a:ext cx="6165952" cy="338554"/>
              </a:xfrm>
              <a:prstGeom prst="rect">
                <a:avLst/>
              </a:prstGeom>
              <a:blipFill>
                <a:blip r:embed="rId8"/>
                <a:stretch>
                  <a:fillRect l="-411" t="-3571" b="-25000"/>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2E6793A4-423B-71DA-5B80-06458830F655}"/>
              </a:ext>
            </a:extLst>
          </p:cNvPr>
          <p:cNvSpPr/>
          <p:nvPr/>
        </p:nvSpPr>
        <p:spPr>
          <a:xfrm>
            <a:off x="6489927" y="3144809"/>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727D3A84-FC39-02BF-5416-E2E0AD42F355}"/>
              </a:ext>
            </a:extLst>
          </p:cNvPr>
          <p:cNvSpPr/>
          <p:nvPr/>
        </p:nvSpPr>
        <p:spPr>
          <a:xfrm>
            <a:off x="6982093" y="299023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2E1DC9EF-82F0-8C77-47D5-1155A7175418}"/>
              </a:ext>
            </a:extLst>
          </p:cNvPr>
          <p:cNvSpPr txBox="1"/>
          <p:nvPr/>
        </p:nvSpPr>
        <p:spPr>
          <a:xfrm>
            <a:off x="8332093" y="3039449"/>
            <a:ext cx="16607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BA4EF385-613C-7840-1CA5-6B6DC3D20D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466" y="3605885"/>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EA4DC82-92E0-C2D5-B834-2E06E1D6B8D0}"/>
              </a:ext>
            </a:extLst>
          </p:cNvPr>
          <p:cNvSpPr txBox="1"/>
          <p:nvPr/>
        </p:nvSpPr>
        <p:spPr>
          <a:xfrm>
            <a:off x="7541542" y="3995296"/>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D20BC2FC-239B-6C3E-7C91-DF82F82BD23B}"/>
              </a:ext>
            </a:extLst>
          </p:cNvPr>
          <p:cNvSpPr txBox="1"/>
          <p:nvPr/>
        </p:nvSpPr>
        <p:spPr>
          <a:xfrm>
            <a:off x="384646" y="3657580"/>
            <a:ext cx="660780" cy="307777"/>
          </a:xfrm>
          <a:prstGeom prst="rect">
            <a:avLst/>
          </a:prstGeom>
          <a:noFill/>
        </p:spPr>
        <p:txBody>
          <a:bodyPr wrap="square">
            <a:spAutoFit/>
          </a:bodyPr>
          <a:lstStyle/>
          <a:p>
            <a:pPr defTabSz="1219170">
              <a:buClr>
                <a:srgbClr val="000000"/>
              </a:buClr>
              <a:defRP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130EC0F5-3D47-CECF-ACD8-97594558F01B}"/>
              </a:ext>
            </a:extLst>
          </p:cNvPr>
          <p:cNvSpPr txBox="1"/>
          <p:nvPr/>
        </p:nvSpPr>
        <p:spPr>
          <a:xfrm>
            <a:off x="343030" y="4599545"/>
            <a:ext cx="881429" cy="307777"/>
          </a:xfrm>
          <a:prstGeom prst="rect">
            <a:avLst/>
          </a:prstGeom>
          <a:noFill/>
        </p:spPr>
        <p:txBody>
          <a:bodyPr wrap="square">
            <a:spAutoFit/>
          </a:bodyPr>
          <a:lstStyle/>
          <a:p>
            <a:pPr defTabSz="1219170">
              <a:buClr>
                <a:srgbClr val="000000"/>
              </a:buClr>
              <a:defRP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52" name="Rounded Rectangle 51">
            <a:extLst>
              <a:ext uri="{FF2B5EF4-FFF2-40B4-BE49-F238E27FC236}">
                <a16:creationId xmlns:a16="http://schemas.microsoft.com/office/drawing/2014/main" id="{D1B90AAF-271F-226A-AD80-BCBD11595C96}"/>
              </a:ext>
            </a:extLst>
          </p:cNvPr>
          <p:cNvSpPr/>
          <p:nvPr/>
        </p:nvSpPr>
        <p:spPr>
          <a:xfrm>
            <a:off x="6164369" y="5262673"/>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0897B024-09B5-5B02-BDDD-8DA02E911105}"/>
              </a:ext>
            </a:extLst>
          </p:cNvPr>
          <p:cNvSpPr/>
          <p:nvPr/>
        </p:nvSpPr>
        <p:spPr>
          <a:xfrm>
            <a:off x="6982820" y="5107886"/>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69591685-843B-3726-D4C9-FC396223E5E7}"/>
              </a:ext>
            </a:extLst>
          </p:cNvPr>
          <p:cNvSpPr txBox="1"/>
          <p:nvPr/>
        </p:nvSpPr>
        <p:spPr>
          <a:xfrm>
            <a:off x="7466461" y="5157012"/>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66A7046D-21B8-8E73-C7E4-CC52589B6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856"/>
          <a:stretch/>
        </p:blipFill>
        <p:spPr bwMode="auto">
          <a:xfrm>
            <a:off x="7327038" y="5697837"/>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B9A2574-5480-81A5-3BE4-4872C52EAD35}"/>
              </a:ext>
            </a:extLst>
          </p:cNvPr>
          <p:cNvSpPr txBox="1"/>
          <p:nvPr/>
        </p:nvSpPr>
        <p:spPr>
          <a:xfrm>
            <a:off x="8561785" y="6108505"/>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58" name="Elbow Connector 57">
            <a:extLst>
              <a:ext uri="{FF2B5EF4-FFF2-40B4-BE49-F238E27FC236}">
                <a16:creationId xmlns:a16="http://schemas.microsoft.com/office/drawing/2014/main" id="{5992472F-B2D5-F829-30CB-16949A605B30}"/>
              </a:ext>
            </a:extLst>
          </p:cNvPr>
          <p:cNvCxnSpPr>
            <a:cxnSpLocks/>
            <a:stCxn id="11" idx="2"/>
            <a:endCxn id="29" idx="0"/>
          </p:cNvCxnSpPr>
          <p:nvPr/>
        </p:nvCxnSpPr>
        <p:spPr>
          <a:xfrm rot="5400000">
            <a:off x="5507857" y="-265050"/>
            <a:ext cx="693459" cy="6287313"/>
          </a:xfrm>
          <a:prstGeom prst="bentConnector3">
            <a:avLst>
              <a:gd name="adj1" fmla="val 31926"/>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97E3E0E-9423-BC05-7580-5B4AE4088CD8}"/>
              </a:ext>
            </a:extLst>
          </p:cNvPr>
          <p:cNvCxnSpPr>
            <a:stCxn id="21" idx="3"/>
            <a:endCxn id="45" idx="1"/>
          </p:cNvCxnSpPr>
          <p:nvPr/>
        </p:nvCxnSpPr>
        <p:spPr>
          <a:xfrm flipV="1">
            <a:off x="5277553" y="3887840"/>
            <a:ext cx="1212375" cy="82113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17D0168-D34C-D416-78FE-6CBBF88D4F0D}"/>
              </a:ext>
            </a:extLst>
          </p:cNvPr>
          <p:cNvCxnSpPr>
            <a:cxnSpLocks/>
            <a:stCxn id="45" idx="2"/>
            <a:endCxn id="53" idx="0"/>
          </p:cNvCxnSpPr>
          <p:nvPr/>
        </p:nvCxnSpPr>
        <p:spPr>
          <a:xfrm>
            <a:off x="9068539" y="4630871"/>
            <a:ext cx="725" cy="47701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E42571-6ED1-7A86-20B7-903CF72BB0DF}"/>
              </a:ext>
            </a:extLst>
          </p:cNvPr>
          <p:cNvSpPr txBox="1"/>
          <p:nvPr/>
        </p:nvSpPr>
        <p:spPr>
          <a:xfrm>
            <a:off x="6566257" y="5841681"/>
            <a:ext cx="6297227" cy="379656"/>
          </a:xfrm>
          <a:prstGeom prst="rect">
            <a:avLst/>
          </a:prstGeom>
          <a:noFill/>
        </p:spPr>
        <p:txBody>
          <a:bodyPr wrap="square">
            <a:spAutoFit/>
          </a:bodyPr>
          <a:lstStyle/>
          <a:p>
            <a:pPr defTabSz="1219170">
              <a:buClr>
                <a:srgbClr val="000000"/>
              </a:buClr>
              <a:defRPr/>
            </a:pPr>
            <a:r>
              <a:rPr lang="en-US" sz="1867" i="1" kern="0" dirty="0">
                <a:solidFill>
                  <a:srgbClr val="DEE2E6">
                    <a:lumMod val="10000"/>
                  </a:srgbClr>
                </a:solidFill>
                <a:latin typeface="Cambria" panose="02040503050406030204" pitchFamily="18" charset="0"/>
                <a:cs typeface="Arial"/>
                <a:sym typeface="Arial"/>
              </a:rPr>
              <a:t>SF</a:t>
            </a:r>
            <a:r>
              <a:rPr lang="en-US" sz="1867" i="1" kern="0" baseline="-25000" dirty="0">
                <a:solidFill>
                  <a:srgbClr val="DEE2E6">
                    <a:lumMod val="10000"/>
                  </a:srgbClr>
                </a:solidFill>
                <a:latin typeface="Cambria" panose="02040503050406030204" pitchFamily="18" charset="0"/>
                <a:cs typeface="Arial"/>
                <a:sym typeface="Arial"/>
              </a:rPr>
              <a:t>target</a:t>
            </a:r>
            <a:endParaRPr lang="en-US"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F89D91-1708-F196-889E-677553437B66}"/>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defRP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 name="TextBox 1">
                <a:extLst>
                  <a:ext uri="{FF2B5EF4-FFF2-40B4-BE49-F238E27FC236}">
                    <a16:creationId xmlns:a16="http://schemas.microsoft.com/office/drawing/2014/main" id="{61F89D91-1708-F196-889E-677553437B66}"/>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11"/>
                <a:stretch>
                  <a:fillRect t="-10000" r="-24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ED202-3AB6-A0EC-4B75-BAD985DFFEF4}"/>
                  </a:ext>
                </a:extLst>
              </p:cNvPr>
              <p:cNvSpPr txBox="1"/>
              <p:nvPr/>
            </p:nvSpPr>
            <p:spPr>
              <a:xfrm>
                <a:off x="-779804" y="1568931"/>
                <a:ext cx="6500117"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3AED202-3AB6-A0EC-4B75-BAD985DFFEF4}"/>
                  </a:ext>
                </a:extLst>
              </p:cNvPr>
              <p:cNvSpPr txBox="1">
                <a:spLocks noRot="1" noChangeAspect="1" noMove="1" noResize="1" noEditPoints="1" noAdjustHandles="1" noChangeArrowheads="1" noChangeShapeType="1" noTextEdit="1"/>
              </p:cNvSpPr>
              <p:nvPr/>
            </p:nvSpPr>
            <p:spPr>
              <a:xfrm>
                <a:off x="-779804" y="1568931"/>
                <a:ext cx="6500117" cy="866006"/>
              </a:xfrm>
              <a:prstGeom prst="rect">
                <a:avLst/>
              </a:prstGeom>
              <a:blipFill>
                <a:blip r:embed="rId12"/>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264774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9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9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9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animBg="1"/>
      <p:bldP spid="24" grpId="0"/>
      <p:bldP spid="29" grpId="0" animBg="1"/>
      <p:bldP spid="23" grpId="0"/>
      <p:bldP spid="30" grpId="0" animBg="1"/>
      <p:bldP spid="8" grpId="0"/>
      <p:bldP spid="32" grpId="0" animBg="1"/>
      <p:bldP spid="13" grpId="0"/>
      <p:bldP spid="45" grpId="0" animBg="1"/>
      <p:bldP spid="46" grpId="0" animBg="1"/>
      <p:bldP spid="47" grpId="0"/>
      <p:bldP spid="48" grpId="0"/>
      <p:bldP spid="50" grpId="0"/>
      <p:bldP spid="51" grpId="0"/>
      <p:bldP spid="52" grpId="0" animBg="1"/>
      <p:bldP spid="53" grpId="0" animBg="1"/>
      <p:bldP spid="54" grpId="0"/>
      <p:bldP spid="56"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DE16BD-D2FF-4A87-48A0-4ECF9CF6BFAC}"/>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A67E94D-2F25-046B-602D-5A7414296C6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158" name="Google Shape;158;p27">
            <a:extLst>
              <a:ext uri="{FF2B5EF4-FFF2-40B4-BE49-F238E27FC236}">
                <a16:creationId xmlns:a16="http://schemas.microsoft.com/office/drawing/2014/main" id="{6B9ED015-4F63-3585-918C-86E7DEC547F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Bef>
                <a:spcPts val="0"/>
              </a:spcBef>
              <a:spcAft>
                <a:spcPts val="800"/>
              </a:spcAft>
              <a:buNone/>
            </a:pPr>
            <a:r>
              <a:rPr lang="en-US" b="1" dirty="0">
                <a:solidFill>
                  <a:schemeClr val="tx2">
                    <a:lumMod val="10000"/>
                  </a:schemeClr>
                </a:solidFill>
              </a:rPr>
              <a:t>Introduction</a:t>
            </a:r>
          </a:p>
          <a:p>
            <a:pPr>
              <a:buSzPct val="90000"/>
            </a:pPr>
            <a:r>
              <a:rPr lang="en-US" b="1" dirty="0">
                <a:solidFill>
                  <a:schemeClr val="tx2">
                    <a:lumMod val="10000"/>
                  </a:schemeClr>
                </a:solidFill>
              </a:rPr>
              <a:t>What’s the problem? </a:t>
            </a:r>
          </a:p>
          <a:p>
            <a:pPr lvl="1" indent="-457189">
              <a:spcAft>
                <a:spcPts val="1600"/>
              </a:spcAft>
              <a:buSzPct val="90000"/>
            </a:pPr>
            <a:r>
              <a:rPr lang="en-US" dirty="0">
                <a:solidFill>
                  <a:schemeClr val="tx2">
                    <a:lumMod val="10000"/>
                  </a:schemeClr>
                </a:solidFill>
              </a:rPr>
              <a:t>Traditional model selection methods usually pick a single “best” model, say M1. However, they don’t quantify </a:t>
            </a:r>
            <a:r>
              <a:rPr lang="en-US" i="1" dirty="0">
                <a:solidFill>
                  <a:schemeClr val="tx2">
                    <a:lumMod val="10000"/>
                  </a:schemeClr>
                </a:solidFill>
              </a:rPr>
              <a:t>how much </a:t>
            </a:r>
            <a:r>
              <a:rPr lang="en-US" dirty="0">
                <a:solidFill>
                  <a:schemeClr val="tx2">
                    <a:lumMod val="10000"/>
                  </a:schemeClr>
                </a:solidFill>
              </a:rPr>
              <a:t>better M1 is compared to the others in the family. </a:t>
            </a:r>
          </a:p>
          <a:p>
            <a:pPr>
              <a:buSzPct val="90000"/>
            </a:pPr>
            <a:r>
              <a:rPr lang="en-US" b="1" dirty="0">
                <a:solidFill>
                  <a:schemeClr val="tx2">
                    <a:lumMod val="10000"/>
                  </a:schemeClr>
                </a:solidFill>
              </a:rPr>
              <a:t>Why is this important?</a:t>
            </a:r>
          </a:p>
          <a:p>
            <a:pPr lvl="1" indent="-457189">
              <a:spcAft>
                <a:spcPts val="1600"/>
              </a:spcAft>
              <a:buSzPct val="90000"/>
            </a:pPr>
            <a:r>
              <a:rPr lang="en-US" dirty="0">
                <a:solidFill>
                  <a:schemeClr val="tx2">
                    <a:lumMod val="10000"/>
                  </a:schemeClr>
                </a:solidFill>
              </a:rPr>
              <a:t>We need to </a:t>
            </a:r>
            <a:r>
              <a:rPr lang="en-US" b="1" dirty="0">
                <a:solidFill>
                  <a:schemeClr val="tx2">
                    <a:lumMod val="10000"/>
                  </a:schemeClr>
                </a:solidFill>
              </a:rPr>
              <a:t>quantify uncertainty </a:t>
            </a:r>
            <a:r>
              <a:rPr lang="en-US" dirty="0">
                <a:solidFill>
                  <a:schemeClr val="tx2">
                    <a:lumMod val="10000"/>
                  </a:schemeClr>
                </a:solidFill>
              </a:rPr>
              <a:t>in model selection and avoid overconfidence in a single model.</a:t>
            </a:r>
          </a:p>
          <a:p>
            <a:pPr>
              <a:buSzPct val="90000"/>
            </a:pPr>
            <a:r>
              <a:rPr lang="en-US" b="1" dirty="0">
                <a:solidFill>
                  <a:schemeClr val="tx2">
                    <a:lumMod val="10000"/>
                  </a:schemeClr>
                </a:solidFill>
              </a:rPr>
              <a:t>What do the authors contribute?</a:t>
            </a:r>
            <a:endParaRPr lang="en-US" dirty="0">
              <a:solidFill>
                <a:schemeClr val="tx2">
                  <a:lumMod val="10000"/>
                </a:schemeClr>
              </a:solidFill>
            </a:endParaRPr>
          </a:p>
          <a:p>
            <a:pPr lvl="1" indent="-457189">
              <a:buSzPct val="90000"/>
            </a:pPr>
            <a:r>
              <a:rPr lang="en-US" dirty="0">
                <a:solidFill>
                  <a:schemeClr val="tx2">
                    <a:lumMod val="10000"/>
                  </a:schemeClr>
                </a:solidFill>
              </a:rPr>
              <a:t>Using </a:t>
            </a:r>
            <a:r>
              <a:rPr lang="en-US" dirty="0">
                <a:solidFill>
                  <a:schemeClr val="accent1"/>
                </a:solidFill>
              </a:rPr>
              <a:t>Akaike weights </a:t>
            </a:r>
            <a:r>
              <a:rPr lang="en-US" dirty="0">
                <a:solidFill>
                  <a:schemeClr val="tx2">
                    <a:lumMod val="10000"/>
                  </a:schemeClr>
                </a:solidFill>
              </a:rPr>
              <a:t>derived from </a:t>
            </a:r>
            <a:r>
              <a:rPr lang="en-US" dirty="0">
                <a:solidFill>
                  <a:schemeClr val="accent1"/>
                </a:solidFill>
              </a:rPr>
              <a:t>AIC</a:t>
            </a:r>
            <a:r>
              <a:rPr lang="en-US" dirty="0">
                <a:solidFill>
                  <a:schemeClr val="tx2">
                    <a:lumMod val="10000"/>
                  </a:schemeClr>
                </a:solidFill>
              </a:rPr>
              <a:t> to provide a </a:t>
            </a:r>
            <a:r>
              <a:rPr lang="en-US" dirty="0">
                <a:solidFill>
                  <a:schemeClr val="accent1"/>
                </a:solidFill>
              </a:rPr>
              <a:t>probabilistic interpretation</a:t>
            </a:r>
            <a:r>
              <a:rPr lang="en-US" dirty="0">
                <a:solidFill>
                  <a:schemeClr val="tx2">
                    <a:lumMod val="10000"/>
                  </a:schemeClr>
                </a:solidFill>
              </a:rPr>
              <a:t> of each model’s quality.</a:t>
            </a:r>
          </a:p>
        </p:txBody>
      </p:sp>
    </p:spTree>
    <p:extLst>
      <p:ext uri="{BB962C8B-B14F-4D97-AF65-F5344CB8AC3E}">
        <p14:creationId xmlns:p14="http://schemas.microsoft.com/office/powerpoint/2010/main" val="29994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3E09665-EE8A-97B8-21AD-9229805732F2}"/>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102E1782-A60C-A858-17D5-A6817811DF6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What is AIC?</a:t>
            </a:r>
            <a:r>
              <a:rPr lang="en-US" b="1" dirty="0">
                <a:solidFill>
                  <a:schemeClr val="tx2">
                    <a:lumMod val="10000"/>
                  </a:schemeClr>
                </a:solidFill>
              </a:rPr>
              <a:t> </a:t>
            </a:r>
          </a:p>
          <a:p>
            <a:pPr lvl="1" indent="-457189">
              <a:buSzPct val="90000"/>
            </a:pPr>
            <a:r>
              <a:rPr lang="en-US" dirty="0">
                <a:solidFill>
                  <a:schemeClr val="tx2">
                    <a:lumMod val="10000"/>
                  </a:schemeClr>
                </a:solidFill>
              </a:rPr>
              <a:t>A </a:t>
            </a:r>
            <a:r>
              <a:rPr lang="en-US" b="1" dirty="0">
                <a:solidFill>
                  <a:schemeClr val="tx2">
                    <a:lumMod val="10000"/>
                  </a:schemeClr>
                </a:solidFill>
              </a:rPr>
              <a:t>metric</a:t>
            </a:r>
            <a:r>
              <a:rPr lang="en-US" dirty="0">
                <a:solidFill>
                  <a:schemeClr val="tx2">
                    <a:lumMod val="10000"/>
                  </a:schemeClr>
                </a:solidFill>
              </a:rPr>
              <a:t> to compare models in a family that </a:t>
            </a:r>
            <a:r>
              <a:rPr lang="en-US" b="1" dirty="0">
                <a:solidFill>
                  <a:schemeClr val="tx2">
                    <a:lumMod val="10000"/>
                  </a:schemeClr>
                </a:solidFill>
              </a:rPr>
              <a:t>balances</a:t>
            </a:r>
            <a:r>
              <a:rPr lang="en-US" dirty="0">
                <a:solidFill>
                  <a:schemeClr val="tx2">
                    <a:lumMod val="10000"/>
                  </a:schemeClr>
                </a:solidFill>
              </a:rPr>
              <a:t> </a:t>
            </a:r>
            <a:r>
              <a:rPr lang="en-US" b="1" dirty="0">
                <a:solidFill>
                  <a:schemeClr val="tx2">
                    <a:lumMod val="10000"/>
                  </a:schemeClr>
                </a:solidFill>
              </a:rPr>
              <a:t>goodness-of-fit</a:t>
            </a:r>
            <a:r>
              <a:rPr lang="en-US" dirty="0">
                <a:solidFill>
                  <a:schemeClr val="tx2">
                    <a:lumMod val="10000"/>
                  </a:schemeClr>
                </a:solidFill>
              </a:rPr>
              <a:t> and </a:t>
            </a:r>
            <a:r>
              <a:rPr lang="en-US" b="1" dirty="0">
                <a:solidFill>
                  <a:schemeClr val="tx2">
                    <a:lumMod val="10000"/>
                  </a:schemeClr>
                </a:solidFill>
              </a:rPr>
              <a:t>complexity</a:t>
            </a:r>
            <a:r>
              <a:rPr lang="en-US" dirty="0">
                <a:solidFill>
                  <a:schemeClr val="tx2">
                    <a:lumMod val="10000"/>
                  </a:schemeClr>
                </a:solidFill>
              </a:rPr>
              <a:t> (number of parameters). </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D7EC4EAF-B199-F89D-075F-8B47F0063997}"/>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grpSp>
        <p:nvGrpSpPr>
          <p:cNvPr id="5" name="Group 4">
            <a:extLst>
              <a:ext uri="{FF2B5EF4-FFF2-40B4-BE49-F238E27FC236}">
                <a16:creationId xmlns:a16="http://schemas.microsoft.com/office/drawing/2014/main" id="{3B938660-994D-2536-14DF-42196E36A660}"/>
              </a:ext>
            </a:extLst>
          </p:cNvPr>
          <p:cNvGrpSpPr/>
          <p:nvPr/>
        </p:nvGrpSpPr>
        <p:grpSpPr>
          <a:xfrm>
            <a:off x="2770908" y="3740623"/>
            <a:ext cx="6096000" cy="2255565"/>
            <a:chOff x="2105890" y="2452177"/>
            <a:chExt cx="4572000" cy="1691674"/>
          </a:xfrm>
        </p:grpSpPr>
        <p:sp>
          <p:nvSpPr>
            <p:cNvPr id="4" name="Rounded Rectangle 3">
              <a:extLst>
                <a:ext uri="{FF2B5EF4-FFF2-40B4-BE49-F238E27FC236}">
                  <a16:creationId xmlns:a16="http://schemas.microsoft.com/office/drawing/2014/main" id="{65C95EF7-13EF-3702-2E8D-F422EDC1A37D}"/>
                </a:ext>
              </a:extLst>
            </p:cNvPr>
            <p:cNvSpPr/>
            <p:nvPr/>
          </p:nvSpPr>
          <p:spPr>
            <a:xfrm>
              <a:off x="2640509" y="2452177"/>
              <a:ext cx="3774145" cy="1691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DF0B3-E203-EB19-FF2B-0A67288EDA05}"/>
                    </a:ext>
                  </a:extLst>
                </p:cNvPr>
                <p:cNvSpPr txBox="1"/>
                <p:nvPr/>
              </p:nvSpPr>
              <p:spPr>
                <a:xfrm>
                  <a:off x="2105890" y="2514122"/>
                  <a:ext cx="4572000" cy="438581"/>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𝐴𝐼𝐶</m:t>
                            </m:r>
                          </m:e>
                          <m:sub>
                            <m:r>
                              <a:rPr lang="en-US" sz="3200" i="1" kern="0">
                                <a:solidFill>
                                  <a:srgbClr val="DEE2E6">
                                    <a:lumMod val="10000"/>
                                  </a:srgbClr>
                                </a:solidFill>
                                <a:latin typeface="Cambria Math" panose="02040503050406030204" pitchFamily="18" charset="0"/>
                                <a:sym typeface="Arial"/>
                              </a:rPr>
                              <m:t>𝑖</m:t>
                            </m:r>
                          </m:sub>
                        </m:sSub>
                        <m:r>
                          <a:rPr lang="en-US" sz="3200" i="1" kern="0">
                            <a:solidFill>
                              <a:srgbClr val="DEE2E6">
                                <a:lumMod val="10000"/>
                              </a:srgbClr>
                            </a:solidFill>
                            <a:latin typeface="Cambria Math" panose="02040503050406030204" pitchFamily="18" charset="0"/>
                            <a:sym typeface="Arial"/>
                          </a:rPr>
                          <m:t>=−2</m:t>
                        </m:r>
                        <m:func>
                          <m:funcPr>
                            <m:ctrlPr>
                              <a:rPr lang="en-US" sz="3200" i="1" kern="0">
                                <a:solidFill>
                                  <a:srgbClr val="DEE2E6">
                                    <a:lumMod val="10000"/>
                                  </a:srgbClr>
                                </a:solidFill>
                                <a:latin typeface="Cambria Math" panose="02040503050406030204" pitchFamily="18" charset="0"/>
                                <a:sym typeface="Arial"/>
                              </a:rPr>
                            </m:ctrlPr>
                          </m:funcPr>
                          <m:fName>
                            <m:r>
                              <m:rPr>
                                <m:sty m:val="p"/>
                              </m:rPr>
                              <a:rPr lang="en-US" sz="3200" kern="0">
                                <a:solidFill>
                                  <a:srgbClr val="DEE2E6">
                                    <a:lumMod val="10000"/>
                                  </a:srgbClr>
                                </a:solidFill>
                                <a:latin typeface="Cambria Math" panose="02040503050406030204" pitchFamily="18" charset="0"/>
                                <a:sym typeface="Arial"/>
                              </a:rPr>
                              <m:t>log</m:t>
                            </m:r>
                          </m:fName>
                          <m:e>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𝐿</m:t>
                                </m:r>
                              </m:e>
                              <m:sub>
                                <m:r>
                                  <a:rPr lang="en-US" sz="3200" i="1" kern="0">
                                    <a:solidFill>
                                      <a:srgbClr val="DEE2E6">
                                        <a:lumMod val="10000"/>
                                      </a:srgbClr>
                                    </a:solidFill>
                                    <a:latin typeface="Cambria Math" panose="02040503050406030204" pitchFamily="18" charset="0"/>
                                    <a:sym typeface="Arial"/>
                                  </a:rPr>
                                  <m:t>𝑖</m:t>
                                </m:r>
                              </m:sub>
                            </m:sSub>
                          </m:e>
                        </m:func>
                        <m:r>
                          <a:rPr lang="en-US" sz="3200" i="1" kern="0">
                            <a:solidFill>
                              <a:srgbClr val="DEE2E6">
                                <a:lumMod val="10000"/>
                              </a:srgbClr>
                            </a:solidFill>
                            <a:latin typeface="Cambria Math" panose="02040503050406030204" pitchFamily="18" charset="0"/>
                            <a:sym typeface="Arial"/>
                          </a:rPr>
                          <m:t>+2</m:t>
                        </m:r>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𝑉</m:t>
                            </m:r>
                          </m:e>
                          <m:sub>
                            <m:r>
                              <a:rPr lang="en-US" sz="3200" i="1" kern="0">
                                <a:solidFill>
                                  <a:srgbClr val="DEE2E6">
                                    <a:lumMod val="10000"/>
                                  </a:srgbClr>
                                </a:solidFill>
                                <a:latin typeface="Cambria Math" panose="02040503050406030204" pitchFamily="18" charset="0"/>
                                <a:sym typeface="Arial"/>
                              </a:rPr>
                              <m:t>𝑖</m:t>
                            </m:r>
                          </m:sub>
                        </m:sSub>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92ADF0B3-E203-EB19-FF2B-0A67288EDA05}"/>
                    </a:ext>
                  </a:extLst>
                </p:cNvPr>
                <p:cNvSpPr txBox="1">
                  <a:spLocks noRot="1" noChangeAspect="1" noMove="1" noResize="1" noEditPoints="1" noAdjustHandles="1" noChangeArrowheads="1" noChangeShapeType="1" noTextEdit="1"/>
                </p:cNvSpPr>
                <p:nvPr/>
              </p:nvSpPr>
              <p:spPr>
                <a:xfrm>
                  <a:off x="2105890" y="2514122"/>
                  <a:ext cx="4572000" cy="438581"/>
                </a:xfrm>
                <a:prstGeom prst="rect">
                  <a:avLst/>
                </a:prstGeom>
                <a:blipFill>
                  <a:blip r:embed="rId3"/>
                  <a:stretch>
                    <a:fillRect b="-20833"/>
                  </a:stretch>
                </a:blipFill>
              </p:spPr>
              <p:txBody>
                <a:bodyPr/>
                <a:lstStyle/>
                <a:p>
                  <a:r>
                    <a:rPr lang="en-US">
                      <a:noFill/>
                    </a:rPr>
                    <a:t> </a:t>
                  </a:r>
                </a:p>
              </p:txBody>
            </p:sp>
          </mc:Fallback>
        </mc:AlternateContent>
      </p:grpSp>
      <p:sp>
        <p:nvSpPr>
          <p:cNvPr id="7" name="Left Brace 6">
            <a:extLst>
              <a:ext uri="{FF2B5EF4-FFF2-40B4-BE49-F238E27FC236}">
                <a16:creationId xmlns:a16="http://schemas.microsoft.com/office/drawing/2014/main" id="{6CEDFA06-BEDE-7102-F03D-802033FD9E72}"/>
              </a:ext>
            </a:extLst>
          </p:cNvPr>
          <p:cNvSpPr/>
          <p:nvPr/>
        </p:nvSpPr>
        <p:spPr>
          <a:xfrm rot="16200000">
            <a:off x="5902037" y="3940006"/>
            <a:ext cx="314036" cy="13115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BFB433D5-E9E7-D9A9-DE04-4D6D77E6C800}"/>
              </a:ext>
            </a:extLst>
          </p:cNvPr>
          <p:cNvSpPr/>
          <p:nvPr/>
        </p:nvSpPr>
        <p:spPr>
          <a:xfrm rot="16200000">
            <a:off x="7280369" y="4265391"/>
            <a:ext cx="314036" cy="660791"/>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0" name="TextBox 9">
            <a:extLst>
              <a:ext uri="{FF2B5EF4-FFF2-40B4-BE49-F238E27FC236}">
                <a16:creationId xmlns:a16="http://schemas.microsoft.com/office/drawing/2014/main" id="{D85B02EC-2BCA-5936-D509-88BAA0F95130}"/>
              </a:ext>
            </a:extLst>
          </p:cNvPr>
          <p:cNvSpPr txBox="1"/>
          <p:nvPr/>
        </p:nvSpPr>
        <p:spPr>
          <a:xfrm>
            <a:off x="4972714" y="4789737"/>
            <a:ext cx="1899793" cy="666977"/>
          </a:xfrm>
          <a:prstGeom prst="rect">
            <a:avLst/>
          </a:prstGeom>
          <a:noFill/>
        </p:spPr>
        <p:txBody>
          <a:bodyPr wrap="square">
            <a:spAutoFit/>
          </a:bodyPr>
          <a:lstStyle/>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Log-likelihood </a:t>
            </a:r>
          </a:p>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of the model</a:t>
            </a:r>
          </a:p>
        </p:txBody>
      </p:sp>
      <p:sp>
        <p:nvSpPr>
          <p:cNvPr id="11" name="TextBox 10">
            <a:extLst>
              <a:ext uri="{FF2B5EF4-FFF2-40B4-BE49-F238E27FC236}">
                <a16:creationId xmlns:a16="http://schemas.microsoft.com/office/drawing/2014/main" id="{C4300326-1B63-F385-97D1-288090D5A20D}"/>
              </a:ext>
            </a:extLst>
          </p:cNvPr>
          <p:cNvSpPr txBox="1"/>
          <p:nvPr/>
        </p:nvSpPr>
        <p:spPr>
          <a:xfrm>
            <a:off x="6647498" y="4789737"/>
            <a:ext cx="1670449" cy="666977"/>
          </a:xfrm>
          <a:prstGeom prst="rect">
            <a:avLst/>
          </a:prstGeom>
          <a:noFill/>
        </p:spPr>
        <p:txBody>
          <a:bodyPr wrap="square">
            <a:spAutoFit/>
          </a:bodyPr>
          <a:lstStyle/>
          <a:p>
            <a:pPr algn="ctr" defTabSz="1219170">
              <a:buClr>
                <a:srgbClr val="000000"/>
              </a:buClr>
            </a:pPr>
            <a:r>
              <a:rPr lang="en-US" sz="1867"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Number of parameters</a:t>
            </a:r>
          </a:p>
        </p:txBody>
      </p:sp>
    </p:spTree>
    <p:extLst>
      <p:ext uri="{BB962C8B-B14F-4D97-AF65-F5344CB8AC3E}">
        <p14:creationId xmlns:p14="http://schemas.microsoft.com/office/powerpoint/2010/main" val="25331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F81A182-88F0-E3D4-525E-361F5D303336}"/>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452B3F5-83C4-B75F-5587-CC31BB7D023C}"/>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the function that solves the mechanical equilibrium equations for the tumor tissue.</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Output: von mises stress </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In the model, tissue is assumed to behave like a linear elastic solid, and tumor growth causes mechanical stress by pushing outward.</a:t>
            </a:r>
          </a:p>
        </p:txBody>
      </p:sp>
      <p:sp>
        <p:nvSpPr>
          <p:cNvPr id="4" name="Google Shape;157;p27">
            <a:extLst>
              <a:ext uri="{FF2B5EF4-FFF2-40B4-BE49-F238E27FC236}">
                <a16:creationId xmlns:a16="http://schemas.microsoft.com/office/drawing/2014/main" id="{962A93BC-088E-B667-8C4B-99C0BC7508E2}"/>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err="1">
                <a:solidFill>
                  <a:srgbClr val="2185C5"/>
                </a:solidFill>
                <a:latin typeface="Raleway"/>
                <a:ea typeface="Raleway"/>
                <a:cs typeface="Raleway"/>
                <a:sym typeface="Raleway"/>
              </a:rPr>
              <a:t>Get_damper</a:t>
            </a:r>
            <a:r>
              <a:rPr lang="en-US" sz="5333" b="1" kern="0" dirty="0">
                <a:solidFill>
                  <a:srgbClr val="2185C5"/>
                </a:solidFill>
                <a:latin typeface="Raleway"/>
                <a:ea typeface="Raleway"/>
                <a:cs typeface="Raleway"/>
                <a:sym typeface="Raleway"/>
              </a:rPr>
              <a:t>()</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D1E107C9-B4BE-B5B4-8A1B-2138FE89D997}"/>
              </a:ext>
            </a:extLst>
          </p:cNvPr>
          <p:cNvPicPr>
            <a:picLocks noChangeAspect="1"/>
          </p:cNvPicPr>
          <p:nvPr/>
        </p:nvPicPr>
        <p:blipFill>
          <a:blip r:embed="rId3"/>
          <a:stretch>
            <a:fillRect/>
          </a:stretch>
        </p:blipFill>
        <p:spPr>
          <a:xfrm>
            <a:off x="680749" y="3930733"/>
            <a:ext cx="5473700" cy="2463800"/>
          </a:xfrm>
          <a:prstGeom prst="rect">
            <a:avLst/>
          </a:prstGeom>
        </p:spPr>
      </p:pic>
      <p:pic>
        <p:nvPicPr>
          <p:cNvPr id="3" name="Picture 2">
            <a:extLst>
              <a:ext uri="{FF2B5EF4-FFF2-40B4-BE49-F238E27FC236}">
                <a16:creationId xmlns:a16="http://schemas.microsoft.com/office/drawing/2014/main" id="{EF532A4A-12AF-63F6-EFD1-E26F8DDB7F3E}"/>
              </a:ext>
            </a:extLst>
          </p:cNvPr>
          <p:cNvPicPr>
            <a:picLocks noChangeAspect="1"/>
          </p:cNvPicPr>
          <p:nvPr/>
        </p:nvPicPr>
        <p:blipFill>
          <a:blip r:embed="rId4"/>
          <a:stretch>
            <a:fillRect/>
          </a:stretch>
        </p:blipFill>
        <p:spPr>
          <a:xfrm>
            <a:off x="6709641" y="3716916"/>
            <a:ext cx="4317567" cy="2677617"/>
          </a:xfrm>
          <a:prstGeom prst="rect">
            <a:avLst/>
          </a:prstGeom>
        </p:spPr>
      </p:pic>
    </p:spTree>
    <p:extLst>
      <p:ext uri="{BB962C8B-B14F-4D97-AF65-F5344CB8AC3E}">
        <p14:creationId xmlns:p14="http://schemas.microsoft.com/office/powerpoint/2010/main" val="2010275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00CD192-1E4B-0B68-FB64-303A2A2AC3D1}"/>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FA49BC3-78AD-2D63-FC31-13B9816BEED2}"/>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likelihood</a:t>
            </a:r>
          </a:p>
          <a:p>
            <a:pPr>
              <a:spcAft>
                <a:spcPts val="800"/>
              </a:spcAft>
              <a:buSzPct val="90000"/>
            </a:pPr>
            <a:r>
              <a:rPr lang="en-US" dirty="0">
                <a:solidFill>
                  <a:schemeClr val="tx2">
                    <a:lumMod val="10000"/>
                  </a:schemeClr>
                </a:solidFill>
              </a:rPr>
              <a:t>What even is “</a:t>
            </a:r>
            <a:r>
              <a:rPr lang="en-US" dirty="0">
                <a:solidFill>
                  <a:schemeClr val="accent4"/>
                </a:solidFill>
              </a:rPr>
              <a:t>likelihood</a:t>
            </a:r>
            <a:r>
              <a:rPr lang="en-US" dirty="0">
                <a:solidFill>
                  <a:schemeClr val="tx2">
                    <a:lumMod val="10000"/>
                  </a:schemeClr>
                </a:solidFill>
              </a:rPr>
              <a:t>”?</a:t>
            </a:r>
            <a:r>
              <a:rPr lang="en-US" b="1" dirty="0">
                <a:solidFill>
                  <a:schemeClr val="tx2">
                    <a:lumMod val="10000"/>
                  </a:schemeClr>
                </a:solidFill>
              </a:rPr>
              <a:t> </a:t>
            </a:r>
          </a:p>
          <a:p>
            <a:pPr lvl="1">
              <a:spcAft>
                <a:spcPts val="800"/>
              </a:spcAft>
              <a:buSzPct val="90000"/>
            </a:pPr>
            <a:r>
              <a:rPr lang="en-US" b="1" dirty="0">
                <a:solidFill>
                  <a:schemeClr val="accent4"/>
                </a:solidFill>
              </a:rPr>
              <a:t>Likelihood</a:t>
            </a:r>
            <a:r>
              <a:rPr lang="en-US" dirty="0">
                <a:solidFill>
                  <a:schemeClr val="tx2">
                    <a:lumMod val="10000"/>
                  </a:schemeClr>
                </a:solidFill>
              </a:rPr>
              <a:t> tells us </a:t>
            </a:r>
            <a:r>
              <a:rPr lang="en-US" b="1" dirty="0">
                <a:solidFill>
                  <a:schemeClr val="tx2">
                    <a:lumMod val="10000"/>
                  </a:schemeClr>
                </a:solidFill>
              </a:rPr>
              <a:t>how well </a:t>
            </a:r>
            <a:r>
              <a:rPr lang="en-US" dirty="0">
                <a:solidFill>
                  <a:schemeClr val="tx2">
                    <a:lumMod val="10000"/>
                  </a:schemeClr>
                </a:solidFill>
              </a:rPr>
              <a:t>a </a:t>
            </a:r>
            <a:r>
              <a:rPr lang="en-US" b="1" dirty="0">
                <a:solidFill>
                  <a:schemeClr val="tx2">
                    <a:lumMod val="10000"/>
                  </a:schemeClr>
                </a:solidFill>
              </a:rPr>
              <a:t>model explains </a:t>
            </a:r>
            <a:r>
              <a:rPr lang="en-US" dirty="0">
                <a:solidFill>
                  <a:schemeClr val="tx2">
                    <a:lumMod val="10000"/>
                  </a:schemeClr>
                </a:solidFill>
              </a:rPr>
              <a:t>the </a:t>
            </a:r>
            <a:r>
              <a:rPr lang="en-US" b="1" dirty="0">
                <a:solidFill>
                  <a:schemeClr val="tx2">
                    <a:lumMod val="10000"/>
                  </a:schemeClr>
                </a:solidFill>
              </a:rPr>
              <a:t>data</a:t>
            </a:r>
            <a:r>
              <a:rPr lang="en-US" dirty="0">
                <a:solidFill>
                  <a:schemeClr val="tx2">
                    <a:lumMod val="10000"/>
                  </a:schemeClr>
                </a:solidFill>
              </a:rPr>
              <a:t> we observed.</a:t>
            </a:r>
          </a:p>
          <a:p>
            <a:pPr lvl="1">
              <a:spcAft>
                <a:spcPts val="800"/>
              </a:spcAft>
              <a:buSzPct val="90000"/>
            </a:pPr>
            <a:r>
              <a:rPr lang="en-US" dirty="0">
                <a:solidFill>
                  <a:schemeClr val="tx2">
                    <a:lumMod val="10000"/>
                  </a:schemeClr>
                </a:solidFill>
              </a:rPr>
              <a:t>It answers: </a:t>
            </a:r>
            <a:r>
              <a:rPr lang="en-US" i="1" dirty="0">
                <a:solidFill>
                  <a:schemeClr val="tx2">
                    <a:lumMod val="10000"/>
                  </a:schemeClr>
                </a:solidFill>
              </a:rPr>
              <a:t>“If this model were true, how likely is it that we would have seen this data?”</a:t>
            </a:r>
          </a:p>
          <a:p>
            <a:pPr lvl="1">
              <a:spcAft>
                <a:spcPts val="800"/>
              </a:spcAft>
              <a:buSzPct val="90000"/>
            </a:pPr>
            <a:endParaRPr lang="en-US" i="1" dirty="0">
              <a:solidFill>
                <a:schemeClr val="tx2">
                  <a:lumMod val="10000"/>
                </a:schemeClr>
              </a:solidFill>
            </a:endParaRPr>
          </a:p>
          <a:p>
            <a:pPr marL="711182" lvl="1" indent="0">
              <a:spcAft>
                <a:spcPts val="800"/>
              </a:spcAft>
              <a:buSzPct val="90000"/>
              <a:buNone/>
            </a:pPr>
            <a:endParaRPr lang="en-US" dirty="0">
              <a:solidFill>
                <a:schemeClr val="tx2">
                  <a:lumMod val="10000"/>
                </a:schemeClr>
              </a:solidFill>
            </a:endParaRPr>
          </a:p>
          <a:p>
            <a:pPr>
              <a:spcAft>
                <a:spcPts val="800"/>
              </a:spcAft>
              <a:buSzPct val="90000"/>
            </a:pPr>
            <a:r>
              <a:rPr lang="en-US" dirty="0">
                <a:solidFill>
                  <a:schemeClr val="tx2">
                    <a:lumMod val="10000"/>
                  </a:schemeClr>
                </a:solidFill>
              </a:rPr>
              <a:t>How does this factor into model fit? </a:t>
            </a:r>
          </a:p>
          <a:p>
            <a:pPr lvl="1">
              <a:spcAft>
                <a:spcPts val="800"/>
              </a:spcAft>
              <a:buSzPct val="90000"/>
            </a:pPr>
            <a:r>
              <a:rPr lang="en-US" b="1" dirty="0">
                <a:solidFill>
                  <a:schemeClr val="tx2">
                    <a:lumMod val="10000"/>
                  </a:schemeClr>
                </a:solidFill>
              </a:rPr>
              <a:t>Higher likelihood</a:t>
            </a:r>
            <a:r>
              <a:rPr lang="en-US" dirty="0">
                <a:solidFill>
                  <a:schemeClr val="tx2">
                    <a:lumMod val="10000"/>
                  </a:schemeClr>
                </a:solidFill>
              </a:rPr>
              <a:t> = the </a:t>
            </a:r>
            <a:r>
              <a:rPr lang="en-US" b="1" dirty="0">
                <a:solidFill>
                  <a:schemeClr val="tx2">
                    <a:lumMod val="10000"/>
                  </a:schemeClr>
                </a:solidFill>
              </a:rPr>
              <a:t>model fits </a:t>
            </a:r>
            <a:r>
              <a:rPr lang="en-US" dirty="0">
                <a:solidFill>
                  <a:schemeClr val="tx2">
                    <a:lumMod val="10000"/>
                  </a:schemeClr>
                </a:solidFill>
              </a:rPr>
              <a:t>the data </a:t>
            </a:r>
            <a:r>
              <a:rPr lang="en-US" b="1" dirty="0">
                <a:solidFill>
                  <a:schemeClr val="tx2">
                    <a:lumMod val="10000"/>
                  </a:schemeClr>
                </a:solidFill>
              </a:rPr>
              <a:t>better</a:t>
            </a:r>
            <a:r>
              <a:rPr lang="en-US" dirty="0">
                <a:solidFill>
                  <a:schemeClr val="tx2">
                    <a:lumMod val="10000"/>
                  </a:schemeClr>
                </a:solidFill>
              </a:rPr>
              <a:t> (the observed data is more acceptable under this model).</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AACAFAB6-3DBA-1346-1E2A-95F307E702CD}"/>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20F0B7-3863-F900-C698-82A3F2CAEA90}"/>
                  </a:ext>
                </a:extLst>
              </p:cNvPr>
              <p:cNvSpPr txBox="1"/>
              <p:nvPr/>
            </p:nvSpPr>
            <p:spPr>
              <a:xfrm>
                <a:off x="2911556" y="398331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𝑑𝑎𝑡𝑎</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𝑚𝑜𝑑𝑒𝑙</m:t>
                      </m:r>
                      <m:r>
                        <a:rPr lang="en-US" sz="2667" i="1" kern="0">
                          <a:solidFill>
                            <a:srgbClr val="DEE2E6">
                              <a:lumMod val="10000"/>
                            </a:srgbClr>
                          </a:solidFill>
                          <a:latin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D20F0B7-3863-F900-C698-82A3F2CAEA90}"/>
                  </a:ext>
                </a:extLst>
              </p:cNvPr>
              <p:cNvSpPr txBox="1">
                <a:spLocks noRot="1" noChangeAspect="1" noMove="1" noResize="1" noEditPoints="1" noAdjustHandles="1" noChangeArrowheads="1" noChangeShapeType="1" noTextEdit="1"/>
              </p:cNvSpPr>
              <p:nvPr/>
            </p:nvSpPr>
            <p:spPr>
              <a:xfrm>
                <a:off x="2911556" y="3983312"/>
                <a:ext cx="6096000" cy="502766"/>
              </a:xfrm>
              <a:prstGeom prst="rect">
                <a:avLst/>
              </a:prstGeom>
              <a:blipFill>
                <a:blip r:embed="rId3"/>
                <a:stretch>
                  <a:fillRect b="-1951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E8D1B87-6351-5F8E-1F5E-2F0ADB9D36B6}"/>
              </a:ext>
            </a:extLst>
          </p:cNvPr>
          <p:cNvSpPr/>
          <p:nvPr/>
        </p:nvSpPr>
        <p:spPr>
          <a:xfrm>
            <a:off x="4147928" y="3960361"/>
            <a:ext cx="3623256" cy="6130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1262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BDEBDF0-8C4D-5B3B-3BF5-1B448F9EFD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98DC216B-28F0-89EE-50F9-FE685B81D78B}"/>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Why the </a:t>
                </a:r>
                <a14:m>
                  <m:oMath xmlns:m="http://schemas.openxmlformats.org/officeDocument/2006/math">
                    <m:r>
                      <a:rPr lang="en-US" b="1" i="1">
                        <a:solidFill>
                          <a:schemeClr val="tx2">
                            <a:lumMod val="10000"/>
                          </a:schemeClr>
                        </a:solidFill>
                        <a:latin typeface="Cambria Math" panose="02040503050406030204" pitchFamily="18" charset="0"/>
                      </a:rPr>
                      <m:t>−</m:t>
                    </m:r>
                    <m:r>
                      <a:rPr lang="en-US" b="1" i="1">
                        <a:solidFill>
                          <a:schemeClr val="tx2">
                            <a:lumMod val="10000"/>
                          </a:schemeClr>
                        </a:solidFill>
                        <a:latin typeface="Cambria Math" panose="02040503050406030204" pitchFamily="18" charset="0"/>
                      </a:rPr>
                      <m:t>𝟐</m:t>
                    </m:r>
                    <m:func>
                      <m:funcPr>
                        <m:ctrlPr>
                          <a:rPr lang="en-US" b="1" i="1">
                            <a:solidFill>
                              <a:schemeClr val="tx2">
                                <a:lumMod val="10000"/>
                              </a:schemeClr>
                            </a:solidFill>
                            <a:latin typeface="Cambria Math" panose="02040503050406030204" pitchFamily="18" charset="0"/>
                          </a:rPr>
                        </m:ctrlPr>
                      </m:funcPr>
                      <m:fName>
                        <m:r>
                          <a:rPr lang="en-US" b="1" i="1">
                            <a:solidFill>
                              <a:schemeClr val="tx2">
                                <a:lumMod val="10000"/>
                              </a:schemeClr>
                            </a:solidFill>
                            <a:latin typeface="Cambria Math" panose="02040503050406030204" pitchFamily="18" charset="0"/>
                          </a:rPr>
                          <m:t>𝒍𝒐𝒈</m:t>
                        </m:r>
                      </m:fName>
                      <m:e>
                        <m:sSub>
                          <m:sSubPr>
                            <m:ctrlPr>
                              <a:rPr lang="en-US" b="1" i="1">
                                <a:solidFill>
                                  <a:schemeClr val="tx2">
                                    <a:lumMod val="10000"/>
                                  </a:schemeClr>
                                </a:solidFill>
                                <a:latin typeface="Cambria Math" panose="02040503050406030204" pitchFamily="18" charset="0"/>
                              </a:rPr>
                            </m:ctrlPr>
                          </m:sSubPr>
                          <m:e>
                            <m:r>
                              <a:rPr lang="en-US" b="1" i="1">
                                <a:solidFill>
                                  <a:schemeClr val="tx2">
                                    <a:lumMod val="10000"/>
                                  </a:schemeClr>
                                </a:solidFill>
                                <a:latin typeface="Cambria Math" panose="02040503050406030204" pitchFamily="18" charset="0"/>
                              </a:rPr>
                              <m:t>𝑳</m:t>
                            </m:r>
                          </m:e>
                          <m:sub>
                            <m:r>
                              <a:rPr lang="en-US" b="1" i="1">
                                <a:solidFill>
                                  <a:schemeClr val="tx2">
                                    <a:lumMod val="10000"/>
                                  </a:schemeClr>
                                </a:solidFill>
                                <a:latin typeface="Cambria Math" panose="02040503050406030204" pitchFamily="18" charset="0"/>
                              </a:rPr>
                              <m:t>𝒊</m:t>
                            </m:r>
                          </m:sub>
                        </m:sSub>
                      </m:e>
                    </m:func>
                  </m:oMath>
                </a14:m>
                <a:r>
                  <a:rPr lang="en-US" dirty="0">
                    <a:solidFill>
                      <a:schemeClr val="tx2">
                        <a:lumMod val="10000"/>
                      </a:schemeClr>
                    </a:solidFill>
                  </a:rPr>
                  <a:t>?</a:t>
                </a:r>
              </a:p>
              <a:p>
                <a:pPr lvl="1">
                  <a:spcAft>
                    <a:spcPts val="800"/>
                  </a:spcAft>
                  <a:buSzPct val="90000"/>
                </a:pPr>
                <a:r>
                  <a:rPr lang="en-US" dirty="0">
                    <a:solidFill>
                      <a:schemeClr val="tx2">
                        <a:lumMod val="10000"/>
                      </a:schemeClr>
                    </a:solidFill>
                  </a:rPr>
                  <a:t>Logs make math easier (turn products into sums)</a:t>
                </a: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r>
                  <a:rPr lang="en-US" dirty="0">
                    <a:solidFill>
                      <a:schemeClr val="tx2">
                        <a:lumMod val="10000"/>
                      </a:schemeClr>
                    </a:solidFill>
                  </a:rPr>
                  <a:t>The negative sign lets us </a:t>
                </a:r>
                <a:r>
                  <a:rPr lang="en-US" b="1" dirty="0">
                    <a:solidFill>
                      <a:schemeClr val="tx2">
                        <a:lumMod val="10000"/>
                      </a:schemeClr>
                    </a:solidFill>
                  </a:rPr>
                  <a:t>minimize</a:t>
                </a:r>
                <a:r>
                  <a:rPr lang="en-US" dirty="0">
                    <a:solidFill>
                      <a:schemeClr val="tx2">
                        <a:lumMod val="10000"/>
                      </a:schemeClr>
                    </a:solidFill>
                  </a:rPr>
                  <a:t> </a:t>
                </a:r>
                <a:r>
                  <a:rPr lang="en-US" b="1" dirty="0">
                    <a:solidFill>
                      <a:schemeClr val="tx2">
                        <a:lumMod val="10000"/>
                      </a:schemeClr>
                    </a:solidFill>
                  </a:rPr>
                  <a:t>positive</a:t>
                </a:r>
                <a:r>
                  <a:rPr lang="en-US" dirty="0">
                    <a:solidFill>
                      <a:schemeClr val="tx2">
                        <a:lumMod val="10000"/>
                      </a:schemeClr>
                    </a:solidFill>
                  </a:rPr>
                  <a:t> values</a:t>
                </a:r>
              </a:p>
              <a:p>
                <a:pPr lvl="1">
                  <a:spcAft>
                    <a:spcPts val="800"/>
                  </a:spcAft>
                  <a:buSzPct val="90000"/>
                </a:pPr>
                <a:r>
                  <a:rPr lang="en-US" dirty="0">
                    <a:solidFill>
                      <a:schemeClr val="tx2">
                        <a:lumMod val="10000"/>
                      </a:schemeClr>
                    </a:solidFill>
                  </a:rPr>
                  <a:t>The factor of 2 makes results comparable to standard statistical tests (Chi-square)</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98DC216B-28F0-89EE-50F9-FE685B81D78B}"/>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CCB6B73A-2A0F-31E1-0D74-FD7193310338}"/>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58F7E2-3D6E-574B-0C7B-09A21CFBC8E1}"/>
                  </a:ext>
                </a:extLst>
              </p:cNvPr>
              <p:cNvSpPr txBox="1"/>
              <p:nvPr/>
            </p:nvSpPr>
            <p:spPr>
              <a:xfrm>
                <a:off x="3170770" y="3149193"/>
                <a:ext cx="6057500" cy="1018869"/>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unc>
                        <m:funcPr>
                          <m:ctrlPr>
                            <a:rPr lang="en-US" sz="2667" i="1" kern="0">
                              <a:solidFill>
                                <a:srgbClr val="FF9715"/>
                              </a:solidFill>
                              <a:latin typeface="Cambria Math" panose="02040503050406030204" pitchFamily="18" charset="0"/>
                              <a:sym typeface="Arial"/>
                            </a:rPr>
                          </m:ctrlPr>
                        </m:funcPr>
                        <m:fName>
                          <m:r>
                            <m:rPr>
                              <m:sty m:val="p"/>
                            </m:rPr>
                            <a:rPr lang="en-US" sz="2667" kern="0">
                              <a:solidFill>
                                <a:srgbClr val="FF9715"/>
                              </a:solidFill>
                              <a:latin typeface="Cambria Math" panose="02040503050406030204" pitchFamily="18" charset="0"/>
                              <a:sym typeface="Arial"/>
                            </a:rPr>
                            <m:t>log</m:t>
                          </m:r>
                        </m:fName>
                        <m:e>
                          <m:d>
                            <m:dPr>
                              <m:ctrlPr>
                                <a:rPr lang="en-US" sz="2667" i="1" kern="0">
                                  <a:solidFill>
                                    <a:srgbClr val="FF9715"/>
                                  </a:solidFill>
                                  <a:latin typeface="Cambria Math" panose="02040503050406030204" pitchFamily="18" charset="0"/>
                                  <a:sym typeface="Arial"/>
                                </a:rPr>
                              </m:ctrlPr>
                            </m:dPr>
                            <m:e>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2</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m:oMathPara>
                </a14:m>
                <a:endParaRPr lang="en-US" sz="2667" i="1" kern="0" dirty="0">
                  <a:solidFill>
                    <a:srgbClr val="DEE2E6">
                      <a:lumMod val="10000"/>
                    </a:srgbClr>
                  </a:solidFill>
                  <a:latin typeface="Cambria Math" panose="02040503050406030204" pitchFamily="18" charset="0"/>
                  <a:cs typeface="Arial"/>
                  <a:sym typeface="Arial"/>
                </a:endParaRPr>
              </a:p>
              <a:p>
                <a:pPr defTabSz="1219170">
                  <a:buClr>
                    <a:srgbClr val="000000"/>
                  </a:buClr>
                </a:pPr>
                <a:r>
                  <a:rPr lang="en-US" sz="2667" kern="0" dirty="0">
                    <a:solidFill>
                      <a:srgbClr val="DEE2E6">
                        <a:lumMod val="10000"/>
                      </a:srgbClr>
                    </a:solidFill>
                    <a:latin typeface="Arial"/>
                    <a:cs typeface="Arial"/>
                    <a:sym typeface="Arial"/>
                  </a:rPr>
                  <a:t>           </a:t>
                </a:r>
                <a14:m>
                  <m:oMath xmlns:m="http://schemas.openxmlformats.org/officeDocument/2006/math">
                    <m:r>
                      <a:rPr lang="en-US" sz="2667" kern="0">
                        <a:solidFill>
                          <a:srgbClr val="DEE2E6">
                            <a:lumMod val="10000"/>
                          </a:srgbClr>
                        </a:solidFill>
                        <a:latin typeface="Cambria Math" panose="02040503050406030204" pitchFamily="18" charset="0"/>
                        <a:sym typeface="Arial"/>
                      </a:rPr>
                      <m:t> </m:t>
                    </m:r>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4058F7E2-3D6E-574B-0C7B-09A21CFBC8E1}"/>
                  </a:ext>
                </a:extLst>
              </p:cNvPr>
              <p:cNvSpPr txBox="1">
                <a:spLocks noRot="1" noChangeAspect="1" noMove="1" noResize="1" noEditPoints="1" noAdjustHandles="1" noChangeArrowheads="1" noChangeShapeType="1" noTextEdit="1"/>
              </p:cNvSpPr>
              <p:nvPr/>
            </p:nvSpPr>
            <p:spPr>
              <a:xfrm>
                <a:off x="3170770" y="3149193"/>
                <a:ext cx="6057500" cy="1018869"/>
              </a:xfrm>
              <a:prstGeom prst="rect">
                <a:avLst/>
              </a:prstGeom>
              <a:blipFill>
                <a:blip r:embed="rId4"/>
                <a:stretch>
                  <a:fillRect l="-1046" b="-864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02339B3A-6FA0-FB9F-709B-9E5127F28952}"/>
              </a:ext>
            </a:extLst>
          </p:cNvPr>
          <p:cNvSpPr/>
          <p:nvPr/>
        </p:nvSpPr>
        <p:spPr>
          <a:xfrm>
            <a:off x="3157088" y="3122491"/>
            <a:ext cx="6057499" cy="122812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8136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0A59DDB-676D-E5B2-CE20-5A77B123BA35}"/>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687F615-97B9-E204-1613-3C2D8BAF104E}"/>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buNone/>
            </a:pPr>
            <a:r>
              <a:rPr lang="en-US" b="1" dirty="0">
                <a:solidFill>
                  <a:schemeClr val="tx2">
                    <a:lumMod val="10000"/>
                  </a:schemeClr>
                </a:solidFill>
              </a:rPr>
              <a:t>Background on Akaike Information Criterion (AIC)</a:t>
            </a: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chemeClr val="tx2">
                    <a:lumMod val="10000"/>
                  </a:schemeClr>
                </a:solidFill>
              </a:rPr>
              <a:t>Interpretation of </a:t>
            </a:r>
            <a:r>
              <a:rPr lang="en-US" b="1" dirty="0">
                <a:solidFill>
                  <a:srgbClr val="92D050"/>
                </a:solidFill>
              </a:rPr>
              <a:t>AIC</a:t>
            </a:r>
            <a:r>
              <a:rPr lang="en-US" b="1" dirty="0">
                <a:solidFill>
                  <a:schemeClr val="tx2">
                    <a:lumMod val="10000"/>
                  </a:schemeClr>
                </a:solidFill>
              </a:rPr>
              <a:t>:</a:t>
            </a:r>
            <a:r>
              <a:rPr lang="en-US" dirty="0">
                <a:solidFill>
                  <a:schemeClr val="tx2">
                    <a:lumMod val="10000"/>
                  </a:schemeClr>
                </a:solidFill>
              </a:rPr>
              <a:t> </a:t>
            </a:r>
          </a:p>
          <a:p>
            <a:pPr lvl="1">
              <a:spcAft>
                <a:spcPts val="800"/>
              </a:spcAft>
              <a:buSzPct val="90000"/>
            </a:pPr>
            <a:r>
              <a:rPr lang="en-US" dirty="0">
                <a:solidFill>
                  <a:schemeClr val="tx2">
                    <a:lumMod val="10000"/>
                  </a:schemeClr>
                </a:solidFill>
              </a:rPr>
              <a:t>Lowest AIC = best model in the family</a:t>
            </a:r>
          </a:p>
          <a:p>
            <a:pPr lvl="1">
              <a:spcAft>
                <a:spcPts val="800"/>
              </a:spcAft>
              <a:buSzPct val="90000"/>
            </a:pPr>
            <a:r>
              <a:rPr lang="en-US" dirty="0">
                <a:solidFill>
                  <a:schemeClr val="tx2">
                    <a:lumMod val="10000"/>
                  </a:schemeClr>
                </a:solidFill>
              </a:rPr>
              <a:t>Models with </a:t>
            </a:r>
            <a:r>
              <a:rPr lang="en-US" b="1" dirty="0">
                <a:solidFill>
                  <a:schemeClr val="tx2">
                    <a:lumMod val="10000"/>
                  </a:schemeClr>
                </a:solidFill>
              </a:rPr>
              <a:t>more parameters</a:t>
            </a:r>
            <a:r>
              <a:rPr lang="en-US" dirty="0">
                <a:solidFill>
                  <a:schemeClr val="tx2">
                    <a:lumMod val="10000"/>
                  </a:schemeClr>
                </a:solidFill>
              </a:rPr>
              <a:t> must produce </a:t>
            </a:r>
            <a:r>
              <a:rPr lang="en-US" b="1" dirty="0">
                <a:solidFill>
                  <a:schemeClr val="tx2">
                    <a:lumMod val="10000"/>
                  </a:schemeClr>
                </a:solidFill>
              </a:rPr>
              <a:t>substantially better fit</a:t>
            </a:r>
            <a:r>
              <a:rPr lang="en-US" dirty="0">
                <a:solidFill>
                  <a:schemeClr val="tx2">
                    <a:lumMod val="10000"/>
                  </a:schemeClr>
                </a:solidFill>
              </a:rPr>
              <a:t> to be preferred.</a:t>
            </a:r>
          </a:p>
          <a:p>
            <a:pPr>
              <a:buSzPct val="90000"/>
            </a:pPr>
            <a:r>
              <a:rPr lang="en-US" b="1" dirty="0">
                <a:solidFill>
                  <a:schemeClr val="tx2">
                    <a:lumMod val="10000"/>
                  </a:schemeClr>
                </a:solidFill>
              </a:rPr>
              <a:t>Problem: </a:t>
            </a:r>
          </a:p>
          <a:p>
            <a:pPr lvl="1">
              <a:buSzPct val="90000"/>
            </a:pPr>
            <a:r>
              <a:rPr lang="en-US" dirty="0">
                <a:solidFill>
                  <a:schemeClr val="tx2">
                    <a:lumMod val="10000"/>
                  </a:schemeClr>
                </a:solidFill>
              </a:rPr>
              <a:t>Just looking at the </a:t>
            </a:r>
            <a:r>
              <a:rPr lang="en-US" b="1" dirty="0">
                <a:solidFill>
                  <a:schemeClr val="tx2">
                    <a:lumMod val="10000"/>
                  </a:schemeClr>
                </a:solidFill>
              </a:rPr>
              <a:t>lowest AIC </a:t>
            </a:r>
            <a:r>
              <a:rPr lang="en-US" dirty="0">
                <a:solidFill>
                  <a:schemeClr val="tx2">
                    <a:lumMod val="10000"/>
                  </a:schemeClr>
                </a:solidFill>
              </a:rPr>
              <a:t>doesn’t say </a:t>
            </a:r>
            <a:r>
              <a:rPr lang="en-US" i="1" dirty="0">
                <a:solidFill>
                  <a:schemeClr val="tx2">
                    <a:lumMod val="10000"/>
                  </a:schemeClr>
                </a:solidFill>
              </a:rPr>
              <a:t>how much </a:t>
            </a:r>
            <a:r>
              <a:rPr lang="en-US" dirty="0">
                <a:solidFill>
                  <a:schemeClr val="tx2">
                    <a:lumMod val="10000"/>
                  </a:schemeClr>
                </a:solidFill>
              </a:rPr>
              <a:t>better it is compared to others. We are interested in </a:t>
            </a:r>
            <a:r>
              <a:rPr lang="en-US" i="1" dirty="0">
                <a:solidFill>
                  <a:schemeClr val="tx2">
                    <a:lumMod val="10000"/>
                  </a:schemeClr>
                </a:solidFill>
              </a:rPr>
              <a:t>relative</a:t>
            </a:r>
            <a:r>
              <a:rPr lang="en-US" dirty="0">
                <a:solidFill>
                  <a:schemeClr val="tx2">
                    <a:lumMod val="10000"/>
                  </a:schemeClr>
                </a:solidFill>
              </a:rPr>
              <a:t> performance, too. </a:t>
            </a:r>
          </a:p>
        </p:txBody>
      </p:sp>
      <p:sp>
        <p:nvSpPr>
          <p:cNvPr id="4" name="Rounded Rectangle 3">
            <a:extLst>
              <a:ext uri="{FF2B5EF4-FFF2-40B4-BE49-F238E27FC236}">
                <a16:creationId xmlns:a16="http://schemas.microsoft.com/office/drawing/2014/main" id="{ABE82576-47D0-1D50-1570-87B8A11C0D4E}"/>
              </a:ext>
            </a:extLst>
          </p:cNvPr>
          <p:cNvSpPr/>
          <p:nvPr/>
        </p:nvSpPr>
        <p:spPr>
          <a:xfrm>
            <a:off x="4404444" y="2207007"/>
            <a:ext cx="3623256"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B3F4A8D4-3371-05EB-1F45-6E4C2CCF37FF}"/>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AE8AC8-E981-F7DA-35FA-84915DDE375F}"/>
                  </a:ext>
                </a:extLst>
              </p:cNvPr>
              <p:cNvSpPr txBox="1"/>
              <p:nvPr/>
            </p:nvSpPr>
            <p:spPr>
              <a:xfrm>
                <a:off x="3168072" y="219637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92D050"/>
                              </a:solidFill>
                              <a:latin typeface="Cambria Math" panose="02040503050406030204" pitchFamily="18" charset="0"/>
                              <a:sym typeface="Arial"/>
                            </a:rPr>
                          </m:ctrlPr>
                        </m:sSubPr>
                        <m:e>
                          <m:r>
                            <a:rPr lang="en-US" sz="2667" i="1" kern="0">
                              <a:solidFill>
                                <a:srgbClr val="92D050"/>
                              </a:solidFill>
                              <a:latin typeface="Cambria Math" panose="02040503050406030204" pitchFamily="18" charset="0"/>
                              <a:sym typeface="Arial"/>
                            </a:rPr>
                            <m:t>𝐴𝐼𝐶</m:t>
                          </m:r>
                        </m:e>
                        <m:sub>
                          <m:r>
                            <a:rPr lang="en-US" sz="2667" i="1" kern="0">
                              <a:solidFill>
                                <a:srgbClr val="92D050"/>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=−2</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sym typeface="Arial"/>
                                </a:rPr>
                                <m:t>𝑖</m:t>
                              </m:r>
                            </m:sub>
                          </m:sSub>
                        </m:e>
                      </m:func>
                      <m:r>
                        <a:rPr lang="en-US" sz="2667" i="1" kern="0">
                          <a:solidFill>
                            <a:srgbClr val="DEE2E6">
                              <a:lumMod val="10000"/>
                            </a:srgbClr>
                          </a:solidFill>
                          <a:latin typeface="Cambria Math" panose="02040503050406030204" pitchFamily="18" charset="0"/>
                          <a:sym typeface="Arial"/>
                        </a:rPr>
                        <m:t>+2</m:t>
                      </m:r>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𝑉</m:t>
                          </m:r>
                        </m:e>
                        <m:sub>
                          <m:r>
                            <a:rPr lang="en-US" sz="2667" i="1" kern="0">
                              <a:solidFill>
                                <a:srgbClr val="DEE2E6">
                                  <a:lumMod val="10000"/>
                                </a:srgbClr>
                              </a:solidFill>
                              <a:latin typeface="Cambria Math" panose="02040503050406030204" pitchFamily="18" charset="0"/>
                              <a:sym typeface="Arial"/>
                            </a:rPr>
                            <m:t>𝑖</m:t>
                          </m:r>
                        </m:sub>
                      </m:sSub>
                    </m:oMath>
                  </m:oMathPara>
                </a14:m>
                <a:endParaRPr lang="en-US" sz="2667"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8BAE8AC8-E981-F7DA-35FA-84915DDE375F}"/>
                  </a:ext>
                </a:extLst>
              </p:cNvPr>
              <p:cNvSpPr txBox="1">
                <a:spLocks noRot="1" noChangeAspect="1" noMove="1" noResize="1" noEditPoints="1" noAdjustHandles="1" noChangeArrowheads="1" noChangeShapeType="1" noTextEdit="1"/>
              </p:cNvSpPr>
              <p:nvPr/>
            </p:nvSpPr>
            <p:spPr>
              <a:xfrm>
                <a:off x="3168072" y="2196372"/>
                <a:ext cx="6096000" cy="502766"/>
              </a:xfrm>
              <a:prstGeom prst="rect">
                <a:avLst/>
              </a:prstGeom>
              <a:blipFill>
                <a:blip r:embed="rId3"/>
                <a:stretch>
                  <a:fillRect b="-21951"/>
                </a:stretch>
              </a:blipFill>
            </p:spPr>
            <p:txBody>
              <a:bodyPr/>
              <a:lstStyle/>
              <a:p>
                <a:r>
                  <a:rPr lang="en-US">
                    <a:noFill/>
                  </a:rPr>
                  <a:t> </a:t>
                </a:r>
              </a:p>
            </p:txBody>
          </p:sp>
        </mc:Fallback>
      </mc:AlternateContent>
    </p:spTree>
    <p:extLst>
      <p:ext uri="{BB962C8B-B14F-4D97-AF65-F5344CB8AC3E}">
        <p14:creationId xmlns:p14="http://schemas.microsoft.com/office/powerpoint/2010/main" val="4054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5347F73-1527-2DF4-ED0A-A9292518ED4F}"/>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3A5FE9C8-A7B0-2434-A9E5-56B325E78EC4}"/>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1600"/>
              </a:spcAft>
              <a:buNone/>
            </a:pPr>
            <a:r>
              <a:rPr lang="en-US" b="1" dirty="0">
                <a:solidFill>
                  <a:schemeClr val="tx2">
                    <a:lumMod val="10000"/>
                  </a:schemeClr>
                </a:solidFill>
              </a:rPr>
              <a:t>From AIC Differences to Akaike Weights</a:t>
            </a:r>
            <a:endParaRPr lang="en-US" dirty="0">
              <a:solidFill>
                <a:schemeClr val="tx2">
                  <a:lumMod val="10000"/>
                </a:schemeClr>
              </a:solidFill>
            </a:endParaRPr>
          </a:p>
          <a:p>
            <a:pPr>
              <a:spcBef>
                <a:spcPts val="0"/>
              </a:spcBef>
              <a:spcAft>
                <a:spcPts val="800"/>
              </a:spcAft>
              <a:buSzPct val="90000"/>
            </a:pPr>
            <a:r>
              <a:rPr lang="en-US" dirty="0">
                <a:solidFill>
                  <a:schemeClr val="tx2">
                    <a:lumMod val="10000"/>
                  </a:schemeClr>
                </a:solidFill>
              </a:rPr>
              <a:t>What if we could </a:t>
            </a:r>
            <a:r>
              <a:rPr lang="en-US" b="1" dirty="0">
                <a:solidFill>
                  <a:schemeClr val="tx2">
                    <a:lumMod val="10000"/>
                  </a:schemeClr>
                </a:solidFill>
              </a:rPr>
              <a:t>convert raw AIC values </a:t>
            </a:r>
            <a:r>
              <a:rPr lang="en-US" dirty="0">
                <a:solidFill>
                  <a:schemeClr val="tx2">
                    <a:lumMod val="10000"/>
                  </a:schemeClr>
                </a:solidFill>
              </a:rPr>
              <a:t>into a </a:t>
            </a:r>
            <a:r>
              <a:rPr lang="en-US" b="1" dirty="0">
                <a:solidFill>
                  <a:schemeClr val="tx2">
                    <a:lumMod val="10000"/>
                  </a:schemeClr>
                </a:solidFill>
              </a:rPr>
              <a:t>continuous, probability-based measure</a:t>
            </a:r>
            <a:r>
              <a:rPr lang="en-US" dirty="0">
                <a:solidFill>
                  <a:schemeClr val="tx2">
                    <a:lumMod val="10000"/>
                  </a:schemeClr>
                </a:solidFill>
              </a:rPr>
              <a:t> that shows </a:t>
            </a:r>
            <a:r>
              <a:rPr lang="en-US" b="1" dirty="0">
                <a:solidFill>
                  <a:schemeClr val="tx2">
                    <a:lumMod val="10000"/>
                  </a:schemeClr>
                </a:solidFill>
              </a:rPr>
              <a:t>how likely </a:t>
            </a:r>
            <a:r>
              <a:rPr lang="en-US" dirty="0">
                <a:solidFill>
                  <a:schemeClr val="tx2">
                    <a:lumMod val="10000"/>
                  </a:schemeClr>
                </a:solidFill>
              </a:rPr>
              <a:t>each </a:t>
            </a:r>
            <a:r>
              <a:rPr lang="en-US" b="1" dirty="0">
                <a:solidFill>
                  <a:schemeClr val="tx2">
                    <a:lumMod val="10000"/>
                  </a:schemeClr>
                </a:solidFill>
              </a:rPr>
              <a:t>model</a:t>
            </a:r>
            <a:r>
              <a:rPr lang="en-US" dirty="0">
                <a:solidFill>
                  <a:schemeClr val="tx2">
                    <a:lumMod val="10000"/>
                  </a:schemeClr>
                </a:solidFill>
              </a:rPr>
              <a:t> is to be the </a:t>
            </a:r>
            <a:r>
              <a:rPr lang="en-US" b="1" dirty="0">
                <a:solidFill>
                  <a:schemeClr val="tx2">
                    <a:lumMod val="10000"/>
                  </a:schemeClr>
                </a:solidFill>
              </a:rPr>
              <a:t>best among the candidates</a:t>
            </a:r>
            <a:r>
              <a:rPr lang="en-US" dirty="0">
                <a:solidFill>
                  <a:schemeClr val="tx2">
                    <a:lumMod val="10000"/>
                  </a:schemeClr>
                </a:solidFill>
              </a:rPr>
              <a:t>? </a:t>
            </a:r>
            <a:r>
              <a:rPr lang="en-US" dirty="0">
                <a:solidFill>
                  <a:schemeClr val="tx2">
                    <a:lumMod val="10000"/>
                  </a:schemeClr>
                </a:solidFill>
                <a:sym typeface="Wingdings" pitchFamily="2" charset="2"/>
              </a:rPr>
              <a:t> The answer?: </a:t>
            </a:r>
            <a:r>
              <a:rPr lang="en-US" b="1" dirty="0">
                <a:solidFill>
                  <a:schemeClr val="accent1"/>
                </a:solidFill>
              </a:rPr>
              <a:t>Akaike weights</a:t>
            </a:r>
            <a:endParaRPr lang="en-US" dirty="0">
              <a:solidFill>
                <a:schemeClr val="accent1"/>
              </a:solidFill>
            </a:endParaRPr>
          </a:p>
          <a:p>
            <a:pPr>
              <a:spcAft>
                <a:spcPts val="800"/>
              </a:spcAft>
              <a:buSzPct val="90000"/>
            </a:pPr>
            <a:r>
              <a:rPr lang="en-US" dirty="0">
                <a:solidFill>
                  <a:schemeClr val="tx2">
                    <a:lumMod val="10000"/>
                  </a:schemeClr>
                </a:solidFill>
              </a:rPr>
              <a:t>What do </a:t>
            </a:r>
            <a:r>
              <a:rPr lang="en-US" b="1" dirty="0">
                <a:solidFill>
                  <a:schemeClr val="accent1"/>
                </a:solidFill>
              </a:rPr>
              <a:t>Akaike weights </a:t>
            </a:r>
            <a:r>
              <a:rPr lang="en-US" dirty="0">
                <a:solidFill>
                  <a:schemeClr val="tx2">
                    <a:lumMod val="10000"/>
                  </a:schemeClr>
                </a:solidFill>
              </a:rPr>
              <a:t>describe?</a:t>
            </a:r>
            <a:endParaRPr lang="en-US" dirty="0"/>
          </a:p>
          <a:p>
            <a:pPr lvl="1">
              <a:spcAft>
                <a:spcPts val="800"/>
              </a:spcAft>
              <a:buSzPct val="90000"/>
            </a:pPr>
            <a:r>
              <a:rPr lang="en-US" dirty="0">
                <a:solidFill>
                  <a:schemeClr val="tx2">
                    <a:lumMod val="10000"/>
                  </a:schemeClr>
                </a:solidFill>
              </a:rPr>
              <a:t>They are the (normalized) </a:t>
            </a:r>
            <a:r>
              <a:rPr lang="en-US" b="1" dirty="0">
                <a:solidFill>
                  <a:schemeClr val="tx2">
                    <a:lumMod val="10000"/>
                  </a:schemeClr>
                </a:solidFill>
              </a:rPr>
              <a:t>probability</a:t>
            </a:r>
            <a:r>
              <a:rPr lang="en-US" dirty="0">
                <a:solidFill>
                  <a:schemeClr val="tx2">
                    <a:lumMod val="10000"/>
                  </a:schemeClr>
                </a:solidFill>
              </a:rPr>
              <a:t> that </a:t>
            </a:r>
            <a:r>
              <a:rPr lang="en-US" b="1" dirty="0">
                <a:solidFill>
                  <a:schemeClr val="tx2">
                    <a:lumMod val="10000"/>
                  </a:schemeClr>
                </a:solidFill>
              </a:rPr>
              <a:t>each model </a:t>
            </a:r>
            <a:r>
              <a:rPr lang="en-US" dirty="0">
                <a:solidFill>
                  <a:schemeClr val="tx2">
                    <a:lumMod val="10000"/>
                  </a:schemeClr>
                </a:solidFill>
              </a:rPr>
              <a:t>is the </a:t>
            </a:r>
            <a:r>
              <a:rPr lang="en-US" b="1" dirty="0">
                <a:solidFill>
                  <a:schemeClr val="tx2">
                    <a:lumMod val="10000"/>
                  </a:schemeClr>
                </a:solidFill>
              </a:rPr>
              <a:t>best</a:t>
            </a:r>
            <a:r>
              <a:rPr lang="en-US" dirty="0">
                <a:solidFill>
                  <a:schemeClr val="tx2">
                    <a:lumMod val="10000"/>
                  </a:schemeClr>
                </a:solidFill>
              </a:rPr>
              <a:t> given the data and model family.</a:t>
            </a:r>
          </a:p>
          <a:p>
            <a:pPr lvl="1">
              <a:buSzPct val="90000"/>
            </a:pPr>
            <a:r>
              <a:rPr lang="en-US" dirty="0">
                <a:solidFill>
                  <a:schemeClr val="tx2">
                    <a:lumMod val="10000"/>
                  </a:schemeClr>
                </a:solidFill>
              </a:rPr>
              <a:t>It’s like saying: "There’s a 70% chance this model is the best, and 30% chance another one is the best."</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56690060-F4C7-5C8C-2914-A3FDED4E302E}"/>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Tree>
    <p:extLst>
      <p:ext uri="{BB962C8B-B14F-4D97-AF65-F5344CB8AC3E}">
        <p14:creationId xmlns:p14="http://schemas.microsoft.com/office/powerpoint/2010/main" val="3622845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83424D1-E89A-FC93-6AE7-CA5B0C7BD42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413CBEC6-BA16-8B93-097D-C88D58F095F9}"/>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p>
              <a:p>
                <a:pPr>
                  <a:spcAft>
                    <a:spcPts val="800"/>
                  </a:spcAft>
                  <a:buSzPct val="90000"/>
                </a:pPr>
                <a:r>
                  <a:rPr lang="en-US" b="1" dirty="0">
                    <a:solidFill>
                      <a:schemeClr val="tx2">
                        <a:lumMod val="10000"/>
                      </a:schemeClr>
                    </a:solidFill>
                  </a:rPr>
                  <a:t>Compute AIC differences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oMath>
                </a14:m>
                <a:r>
                  <a:rPr lang="en-US" b="1" dirty="0">
                    <a:solidFill>
                      <a:schemeClr val="tx2">
                        <a:lumMod val="10000"/>
                      </a:schemeClr>
                    </a:solidFill>
                  </a:rPr>
                  <a:t>): </a:t>
                </a:r>
              </a:p>
              <a:p>
                <a:pPr lvl="1">
                  <a:buSzPct val="90000"/>
                </a:pPr>
                <a:r>
                  <a:rPr lang="en-US" dirty="0">
                    <a:solidFill>
                      <a:schemeClr val="tx2">
                        <a:lumMod val="10000"/>
                      </a:schemeClr>
                    </a:solidFill>
                  </a:rPr>
                  <a:t>How much worse model </a:t>
                </a:r>
                <a:r>
                  <a:rPr lang="en-US" i="1" dirty="0" err="1">
                    <a:solidFill>
                      <a:schemeClr val="tx2">
                        <a:lumMod val="10000"/>
                      </a:schemeClr>
                    </a:solidFill>
                    <a:latin typeface="Cambria Math" panose="02040503050406030204" pitchFamily="18" charset="0"/>
                    <a:ea typeface="Cambria Math" panose="02040503050406030204" pitchFamily="18" charset="0"/>
                  </a:rPr>
                  <a:t>i</a:t>
                </a:r>
                <a:r>
                  <a:rPr lang="en-US" i="1"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rPr>
                  <a:t>is compared to the best model </a:t>
                </a: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rgbClr val="92D050"/>
                    </a:solidFill>
                  </a:rPr>
                  <a:t>Compute relative likelihood: </a:t>
                </a:r>
              </a:p>
              <a:p>
                <a:pPr lvl="1">
                  <a:buSzPct val="90000"/>
                </a:pPr>
                <a:r>
                  <a:rPr lang="en-US" b="1" dirty="0">
                    <a:solidFill>
                      <a:schemeClr val="tx2">
                        <a:lumMod val="10000"/>
                      </a:schemeClr>
                    </a:solidFill>
                  </a:rPr>
                  <a:t>Likelihood theory</a:t>
                </a:r>
                <a:r>
                  <a:rPr lang="en-US" dirty="0">
                    <a:solidFill>
                      <a:schemeClr val="tx2">
                        <a:lumMod val="10000"/>
                      </a:schemeClr>
                    </a:solidFill>
                  </a:rPr>
                  <a:t>: If two models differ by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d>
                      <m:dPr>
                        <m:ctrlPr>
                          <a:rPr lang="en-US" i="1">
                            <a:solidFill>
                              <a:schemeClr val="tx2">
                                <a:lumMod val="10000"/>
                              </a:schemeClr>
                            </a:solidFill>
                            <a:latin typeface="Cambria Math" panose="02040503050406030204" pitchFamily="18" charset="0"/>
                            <a:ea typeface="Cambria Math" panose="02040503050406030204" pitchFamily="18" charset="0"/>
                          </a:rPr>
                        </m:ctrlPr>
                      </m:dPr>
                      <m:e>
                        <m:r>
                          <a:rPr lang="en-US" i="1">
                            <a:solidFill>
                              <a:schemeClr val="tx2">
                                <a:lumMod val="10000"/>
                              </a:schemeClr>
                            </a:solidFill>
                            <a:latin typeface="Cambria Math" panose="02040503050406030204" pitchFamily="18" charset="0"/>
                            <a:ea typeface="Cambria Math" panose="02040503050406030204" pitchFamily="18" charset="0"/>
                          </a:rPr>
                          <m:t>𝐴𝐼𝐶</m:t>
                        </m:r>
                      </m:e>
                    </m:d>
                  </m:oMath>
                </a14:m>
                <a:r>
                  <a:rPr lang="en-US" dirty="0">
                    <a:solidFill>
                      <a:schemeClr val="tx2">
                        <a:lumMod val="10000"/>
                      </a:schemeClr>
                    </a:solidFill>
                  </a:rPr>
                  <a:t>, then their likelihood ratio is approximately:</a:t>
                </a:r>
                <a:endParaRPr lang="en-US" i="1"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413CBEC6-BA16-8B93-097D-C88D58F095F9}"/>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4FB07CA-DDFB-522E-9912-00121991E504}"/>
              </a:ext>
            </a:extLst>
          </p:cNvPr>
          <p:cNvSpPr/>
          <p:nvPr/>
        </p:nvSpPr>
        <p:spPr>
          <a:xfrm>
            <a:off x="3794976" y="3065907"/>
            <a:ext cx="4318715"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F1369BF5-AB5A-8A81-1DE7-011FEE8751D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6ADB4A-BF15-C1B1-B634-01C53A893011}"/>
                  </a:ext>
                </a:extLst>
              </p:cNvPr>
              <p:cNvSpPr txBox="1"/>
              <p:nvPr/>
            </p:nvSpPr>
            <p:spPr>
              <a:xfrm>
                <a:off x="3621111" y="3167229"/>
                <a:ext cx="4666445" cy="41043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 </m:t>
                      </m:r>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m:t>
                      </m:r>
                      <m:r>
                        <m:rPr>
                          <m:sty m:val="p"/>
                        </m:rPr>
                        <a:rPr lang="en-US" sz="2667" kern="0">
                          <a:solidFill>
                            <a:srgbClr val="000000"/>
                          </a:solidFill>
                          <a:latin typeface="Cambria Math" panose="02040503050406030204" pitchFamily="18" charset="0"/>
                          <a:ea typeface="Cambria Math" panose="02040503050406030204" pitchFamily="18" charset="0"/>
                          <a:sym typeface="Arial"/>
                        </a:rPr>
                        <m:t>min</m:t>
                      </m:r>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𝐴𝐼𝐶</m:t>
                      </m:r>
                      <m:r>
                        <a:rPr lang="en-US" sz="2667" i="1" kern="0">
                          <a:solidFill>
                            <a:srgbClr val="000000"/>
                          </a:solidFill>
                          <a:latin typeface="Cambria Math" panose="02040503050406030204" pitchFamily="18" charset="0"/>
                          <a:ea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346ADB4A-BF15-C1B1-B634-01C53A893011}"/>
                  </a:ext>
                </a:extLst>
              </p:cNvPr>
              <p:cNvSpPr txBox="1">
                <a:spLocks noRot="1" noChangeAspect="1" noMove="1" noResize="1" noEditPoints="1" noAdjustHandles="1" noChangeArrowheads="1" noChangeShapeType="1" noTextEdit="1"/>
              </p:cNvSpPr>
              <p:nvPr/>
            </p:nvSpPr>
            <p:spPr>
              <a:xfrm>
                <a:off x="3621111" y="3167229"/>
                <a:ext cx="4666445" cy="410433"/>
              </a:xfrm>
              <a:prstGeom prst="rect">
                <a:avLst/>
              </a:prstGeom>
              <a:blipFill>
                <a:blip r:embed="rId4"/>
                <a:stretch>
                  <a:fillRect t="-606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EEA7E7-AFA2-3DD7-CE2D-59297CE7442D}"/>
                  </a:ext>
                </a:extLst>
              </p:cNvPr>
              <p:cNvSpPr txBox="1"/>
              <p:nvPr/>
            </p:nvSpPr>
            <p:spPr>
              <a:xfrm>
                <a:off x="3039417" y="5378044"/>
                <a:ext cx="5967209" cy="83997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fPr>
                        <m:num>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𝑖</m:t>
                              </m:r>
                            </m:sub>
                          </m:sSub>
                        </m:num>
                        <m:den>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𝑏𝑒𝑠𝑡</m:t>
                              </m:r>
                            </m:sub>
                          </m:sSub>
                        </m:den>
                      </m:f>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45EEA7E7-AFA2-3DD7-CE2D-59297CE7442D}"/>
                  </a:ext>
                </a:extLst>
              </p:cNvPr>
              <p:cNvSpPr txBox="1">
                <a:spLocks noRot="1" noChangeAspect="1" noMove="1" noResize="1" noEditPoints="1" noAdjustHandles="1" noChangeArrowheads="1" noChangeShapeType="1" noTextEdit="1"/>
              </p:cNvSpPr>
              <p:nvPr/>
            </p:nvSpPr>
            <p:spPr>
              <a:xfrm>
                <a:off x="3039417" y="5378044"/>
                <a:ext cx="5967209" cy="839974"/>
              </a:xfrm>
              <a:prstGeom prst="rect">
                <a:avLst/>
              </a:prstGeom>
              <a:blipFill>
                <a:blip r:embed="rId5"/>
                <a:stretch>
                  <a:fillRect t="-1493" b="-8955"/>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BCB764B0-5DF7-C998-9184-552B919376C8}"/>
              </a:ext>
            </a:extLst>
          </p:cNvPr>
          <p:cNvSpPr/>
          <p:nvPr/>
        </p:nvSpPr>
        <p:spPr>
          <a:xfrm>
            <a:off x="3794976" y="5205485"/>
            <a:ext cx="4318715" cy="12790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515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A01CBB0-DFC7-3415-9DE4-E56C08C5D9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7018959E-56CA-F351-59C2-8B18755FDC5A}"/>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endParaRPr lang="en-US" dirty="0">
                  <a:solidFill>
                    <a:schemeClr val="tx2">
                      <a:lumMod val="10000"/>
                    </a:schemeClr>
                  </a:solidFill>
                </a:endParaRPr>
              </a:p>
              <a:p>
                <a:pPr>
                  <a:spcAft>
                    <a:spcPts val="800"/>
                  </a:spcAft>
                  <a:buSzPct val="90000"/>
                </a:pPr>
                <a:r>
                  <a:rPr lang="en-US" dirty="0">
                    <a:solidFill>
                      <a:schemeClr val="tx2">
                        <a:lumMod val="10000"/>
                      </a:schemeClr>
                    </a:solidFill>
                  </a:rPr>
                  <a:t>Normalize to get </a:t>
                </a:r>
                <a:r>
                  <a:rPr lang="en-US" dirty="0">
                    <a:solidFill>
                      <a:schemeClr val="accent1"/>
                    </a:solidFill>
                  </a:rPr>
                  <a:t>Akaike weights</a:t>
                </a:r>
                <a:r>
                  <a:rPr lang="en-US" dirty="0">
                    <a:solidFill>
                      <a:schemeClr val="tx2">
                        <a:lumMod val="10000"/>
                      </a:schemeClr>
                    </a:solidFill>
                  </a:rPr>
                  <a:t>:</a:t>
                </a:r>
              </a:p>
              <a:p>
                <a:pPr lvl="1">
                  <a:spcAft>
                    <a:spcPts val="800"/>
                  </a:spcAft>
                  <a:buSzPct val="90000"/>
                </a:pPr>
                <a:r>
                  <a:rPr lang="en-US" dirty="0">
                    <a:solidFill>
                      <a:schemeClr val="tx2">
                        <a:lumMod val="10000"/>
                      </a:schemeClr>
                    </a:solidFill>
                  </a:rPr>
                  <a:t>Turn the </a:t>
                </a:r>
                <a:r>
                  <a:rPr lang="en-US" dirty="0">
                    <a:solidFill>
                      <a:srgbClr val="92D050"/>
                    </a:solidFill>
                  </a:rPr>
                  <a:t>relative likelihoods </a:t>
                </a:r>
                <a:r>
                  <a:rPr lang="en-US" dirty="0">
                    <a:solidFill>
                      <a:schemeClr val="tx2">
                        <a:lumMod val="10000"/>
                      </a:schemeClr>
                    </a:solidFill>
                  </a:rPr>
                  <a:t>into </a:t>
                </a:r>
                <a:r>
                  <a:rPr lang="en-US" dirty="0">
                    <a:solidFill>
                      <a:schemeClr val="accent1"/>
                    </a:solidFill>
                  </a:rPr>
                  <a:t>probabilities </a:t>
                </a:r>
                <a:r>
                  <a:rPr lang="en-US" dirty="0">
                    <a:solidFill>
                      <a:schemeClr val="tx2">
                        <a:lumMod val="10000"/>
                      </a:schemeClr>
                    </a:solidFill>
                  </a:rPr>
                  <a:t>(sum to 1)</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14:m>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𝑤</m:t>
                        </m:r>
                      </m:e>
                      <m:sub>
                        <m:r>
                          <a:rPr lang="en-US" i="1">
                            <a:solidFill>
                              <a:schemeClr val="accent1"/>
                            </a:solidFill>
                            <a:latin typeface="Cambria Math" panose="02040503050406030204" pitchFamily="18" charset="0"/>
                            <a:ea typeface="Cambria Math" panose="02040503050406030204" pitchFamily="18" charset="0"/>
                          </a:rPr>
                          <m:t>𝑖</m:t>
                        </m:r>
                      </m:sub>
                    </m:sSub>
                  </m:oMath>
                </a14:m>
                <a:r>
                  <a:rPr lang="en-US" dirty="0"/>
                  <a:t>​ </a:t>
                </a:r>
                <a:r>
                  <a:rPr lang="en-US" dirty="0">
                    <a:solidFill>
                      <a:schemeClr val="tx2">
                        <a:lumMod val="10000"/>
                      </a:schemeClr>
                    </a:solidFill>
                  </a:rPr>
                  <a:t>tells us the </a:t>
                </a:r>
                <a:r>
                  <a:rPr lang="en-US" b="1" dirty="0">
                    <a:solidFill>
                      <a:schemeClr val="tx2">
                        <a:lumMod val="10000"/>
                      </a:schemeClr>
                    </a:solidFill>
                  </a:rPr>
                  <a:t>probability that model</a:t>
                </a:r>
                <a:r>
                  <a:rPr lang="en-US" b="1" i="1" dirty="0">
                    <a:solidFill>
                      <a:schemeClr val="tx2">
                        <a:lumMod val="10000"/>
                      </a:schemeClr>
                    </a:solidFill>
                  </a:rPr>
                  <a:t> </a:t>
                </a:r>
                <a:r>
                  <a:rPr lang="en-US" b="1" i="1" dirty="0" err="1">
                    <a:solidFill>
                      <a:schemeClr val="tx2">
                        <a:lumMod val="10000"/>
                      </a:schemeClr>
                    </a:solidFill>
                  </a:rPr>
                  <a:t>i</a:t>
                </a:r>
                <a:r>
                  <a:rPr lang="en-US" i="1" dirty="0">
                    <a:solidFill>
                      <a:schemeClr val="tx2">
                        <a:lumMod val="10000"/>
                      </a:schemeClr>
                    </a:solidFill>
                  </a:rPr>
                  <a:t> </a:t>
                </a:r>
                <a:r>
                  <a:rPr lang="en-US" dirty="0">
                    <a:solidFill>
                      <a:schemeClr val="tx2">
                        <a:lumMod val="10000"/>
                      </a:schemeClr>
                    </a:solidFill>
                  </a:rPr>
                  <a:t>is the best model (given the data and model set)</a:t>
                </a:r>
              </a:p>
            </p:txBody>
          </p:sp>
        </mc:Choice>
        <mc:Fallback xmlns="">
          <p:sp>
            <p:nvSpPr>
              <p:cNvPr id="158" name="Google Shape;158;p27">
                <a:extLst>
                  <a:ext uri="{FF2B5EF4-FFF2-40B4-BE49-F238E27FC236}">
                    <a16:creationId xmlns:a16="http://schemas.microsoft.com/office/drawing/2014/main" id="{7018959E-56CA-F351-59C2-8B18755FDC5A}"/>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03CB72D1-8095-C637-10D6-59F9A00011B6}"/>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5" name="Rounded Rectangle 4">
            <a:extLst>
              <a:ext uri="{FF2B5EF4-FFF2-40B4-BE49-F238E27FC236}">
                <a16:creationId xmlns:a16="http://schemas.microsoft.com/office/drawing/2014/main" id="{87498822-EB7A-D53B-CB6D-2F80B6F7A348}"/>
              </a:ext>
            </a:extLst>
          </p:cNvPr>
          <p:cNvSpPr/>
          <p:nvPr/>
        </p:nvSpPr>
        <p:spPr>
          <a:xfrm>
            <a:off x="1930561" y="3173857"/>
            <a:ext cx="5658116" cy="1932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A4FF8E-6B59-DA57-E074-E8DE84C751CA}"/>
                  </a:ext>
                </a:extLst>
              </p:cNvPr>
              <p:cNvSpPr txBox="1"/>
              <p:nvPr/>
            </p:nvSpPr>
            <p:spPr>
              <a:xfrm>
                <a:off x="1776013" y="3379041"/>
                <a:ext cx="5967209" cy="138621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ea typeface="Cambria Math" panose="02040503050406030204" pitchFamily="18" charset="0"/>
                              <a:sym typeface="Arial"/>
                            </a:rPr>
                          </m:ctrlPr>
                        </m:sSubPr>
                        <m:e>
                          <m:r>
                            <a:rPr lang="en-US" sz="2667" i="1" kern="0">
                              <a:solidFill>
                                <a:srgbClr val="2185C5"/>
                              </a:solidFill>
                              <a:latin typeface="Cambria Math" panose="02040503050406030204" pitchFamily="18" charset="0"/>
                              <a:ea typeface="Cambria Math" panose="02040503050406030204" pitchFamily="18" charset="0"/>
                              <a:sym typeface="Arial"/>
                            </a:rPr>
                            <m:t>𝑤</m:t>
                          </m:r>
                        </m:e>
                        <m:sub>
                          <m:r>
                            <a:rPr lang="en-US" sz="2667"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2185C5"/>
                              </a:solidFill>
                              <a:latin typeface="Cambria Math" panose="02040503050406030204" pitchFamily="18" charset="0"/>
                              <a:ea typeface="Cambria Math" panose="02040503050406030204" pitchFamily="18" charset="0"/>
                              <a:sym typeface="Arial"/>
                            </a:rPr>
                          </m:ctrlPr>
                        </m:dPr>
                        <m:e>
                          <m:r>
                            <a:rPr lang="en-US" sz="2667" i="1" kern="0">
                              <a:solidFill>
                                <a:srgbClr val="2185C5"/>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667"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667" i="1" kern="0">
                                  <a:solidFill>
                                    <a:srgbClr val="000000"/>
                                  </a:solidFill>
                                  <a:latin typeface="Cambria Math" panose="02040503050406030204" pitchFamily="18" charset="0"/>
                                  <a:ea typeface="Cambria Math" panose="02040503050406030204" pitchFamily="18" charset="0"/>
                                  <a:sym typeface="Arial"/>
                                </a:rPr>
                                <m:t>𝑘</m:t>
                              </m:r>
                              <m:r>
                                <a:rPr lang="en-US" sz="2667" i="1" kern="0">
                                  <a:solidFill>
                                    <a:srgbClr val="000000"/>
                                  </a:solidFill>
                                  <a:latin typeface="Cambria Math" panose="02040503050406030204" pitchFamily="18" charset="0"/>
                                  <a:ea typeface="Cambria Math" panose="02040503050406030204" pitchFamily="18" charset="0"/>
                                  <a:sym typeface="Arial"/>
                                </a:rPr>
                                <m:t>=1</m:t>
                              </m:r>
                            </m:sub>
                            <m:sup>
                              <m:r>
                                <a:rPr lang="en-US" sz="2667" i="1" kern="0">
                                  <a:solidFill>
                                    <a:srgbClr val="000000"/>
                                  </a:solidFill>
                                  <a:latin typeface="Cambria Math" panose="02040503050406030204" pitchFamily="18" charset="0"/>
                                  <a:ea typeface="Cambria Math" panose="02040503050406030204" pitchFamily="18" charset="0"/>
                                  <a:sym typeface="Arial"/>
                                </a:rPr>
                                <m:t>𝐾</m:t>
                              </m:r>
                            </m:sup>
                            <m:e>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2FA4FF8E-6B59-DA57-E074-E8DE84C751CA}"/>
                  </a:ext>
                </a:extLst>
              </p:cNvPr>
              <p:cNvSpPr txBox="1">
                <a:spLocks noRot="1" noChangeAspect="1" noMove="1" noResize="1" noEditPoints="1" noAdjustHandles="1" noChangeArrowheads="1" noChangeShapeType="1" noTextEdit="1"/>
              </p:cNvSpPr>
              <p:nvPr/>
            </p:nvSpPr>
            <p:spPr>
              <a:xfrm>
                <a:off x="1776013" y="3379041"/>
                <a:ext cx="5967209" cy="1386213"/>
              </a:xfrm>
              <a:prstGeom prst="rect">
                <a:avLst/>
              </a:prstGeom>
              <a:blipFill>
                <a:blip r:embed="rId4"/>
                <a:stretch>
                  <a:fillRect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7EF942-9634-F0CE-15FD-6418ED496E09}"/>
                  </a:ext>
                </a:extLst>
              </p:cNvPr>
              <p:cNvSpPr txBox="1"/>
              <p:nvPr/>
            </p:nvSpPr>
            <p:spPr>
              <a:xfrm>
                <a:off x="7916507" y="3375514"/>
                <a:ext cx="1614096" cy="41043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 </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0,1</m:t>
                          </m:r>
                        </m:e>
                      </m:d>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9" name="TextBox 8">
                <a:extLst>
                  <a:ext uri="{FF2B5EF4-FFF2-40B4-BE49-F238E27FC236}">
                    <a16:creationId xmlns:a16="http://schemas.microsoft.com/office/drawing/2014/main" id="{0A7EF942-9634-F0CE-15FD-6418ED496E09}"/>
                  </a:ext>
                </a:extLst>
              </p:cNvPr>
              <p:cNvSpPr txBox="1">
                <a:spLocks noRot="1" noChangeAspect="1" noMove="1" noResize="1" noEditPoints="1" noAdjustHandles="1" noChangeArrowheads="1" noChangeShapeType="1" noTextEdit="1"/>
              </p:cNvSpPr>
              <p:nvPr/>
            </p:nvSpPr>
            <p:spPr>
              <a:xfrm>
                <a:off x="7916507" y="3375514"/>
                <a:ext cx="1614096" cy="410433"/>
              </a:xfrm>
              <a:prstGeom prst="rect">
                <a:avLst/>
              </a:prstGeom>
              <a:blipFill>
                <a:blip r:embed="rId5"/>
                <a:stretch>
                  <a:fillRect l="-1563"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09F60-B7D8-4DFD-097D-95021A63B5A9}"/>
                  </a:ext>
                </a:extLst>
              </p:cNvPr>
              <p:cNvSpPr txBox="1"/>
              <p:nvPr/>
            </p:nvSpPr>
            <p:spPr>
              <a:xfrm>
                <a:off x="7951616" y="3948193"/>
                <a:ext cx="1591654" cy="99565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nary>
                        <m:naryPr>
                          <m:chr m:val="∑"/>
                          <m:supHide m:val="on"/>
                          <m:ctrlPr>
                            <a:rPr lang="en-US" sz="2667" i="1" kern="0" dirty="0">
                              <a:solidFill>
                                <a:srgbClr val="000000"/>
                              </a:solidFill>
                              <a:latin typeface="Cambria Math" panose="02040503050406030204" pitchFamily="18" charset="0"/>
                              <a:sym typeface="Arial"/>
                            </a:rPr>
                          </m:ctrlPr>
                        </m:naryPr>
                        <m:sub>
                          <m:r>
                            <m:rPr>
                              <m:brk m:alnAt="7"/>
                            </m:rPr>
                            <a:rPr lang="en-US" sz="2667" i="1" kern="0" dirty="0">
                              <a:solidFill>
                                <a:srgbClr val="000000"/>
                              </a:solidFill>
                              <a:latin typeface="Cambria Math" panose="02040503050406030204" pitchFamily="18" charset="0"/>
                              <a:sym typeface="Arial"/>
                            </a:rPr>
                            <m:t>𝑖</m:t>
                          </m:r>
                        </m:sub>
                        <m:sup/>
                        <m:e>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e>
                      </m:nary>
                      <m:r>
                        <a:rPr lang="en-US" sz="2667" i="1" kern="0" dirty="0">
                          <a:solidFill>
                            <a:srgbClr val="000000"/>
                          </a:solidFill>
                          <a:latin typeface="Cambria Math" panose="02040503050406030204" pitchFamily="18" charset="0"/>
                          <a:sym typeface="Arial"/>
                        </a:rPr>
                        <m:t>=1</m:t>
                      </m:r>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10" name="TextBox 9">
                <a:extLst>
                  <a:ext uri="{FF2B5EF4-FFF2-40B4-BE49-F238E27FC236}">
                    <a16:creationId xmlns:a16="http://schemas.microsoft.com/office/drawing/2014/main" id="{24309F60-B7D8-4DFD-097D-95021A63B5A9}"/>
                  </a:ext>
                </a:extLst>
              </p:cNvPr>
              <p:cNvSpPr txBox="1">
                <a:spLocks noRot="1" noChangeAspect="1" noMove="1" noResize="1" noEditPoints="1" noAdjustHandles="1" noChangeArrowheads="1" noChangeShapeType="1" noTextEdit="1"/>
              </p:cNvSpPr>
              <p:nvPr/>
            </p:nvSpPr>
            <p:spPr>
              <a:xfrm>
                <a:off x="7951616" y="3948193"/>
                <a:ext cx="1591654" cy="995657"/>
              </a:xfrm>
              <a:prstGeom prst="rect">
                <a:avLst/>
              </a:prstGeom>
              <a:blipFill>
                <a:blip r:embed="rId6"/>
                <a:stretch>
                  <a:fillRect l="-77953" t="-153165" r="-3937" b="-210127"/>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2A691D9-EC85-7755-FE8B-214A89EB5CB1}"/>
              </a:ext>
            </a:extLst>
          </p:cNvPr>
          <p:cNvSpPr/>
          <p:nvPr/>
        </p:nvSpPr>
        <p:spPr>
          <a:xfrm>
            <a:off x="7812474" y="3173856"/>
            <a:ext cx="1838244" cy="1932561"/>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DEE2E6">
                  <a:lumMod val="10000"/>
                </a:srgbClr>
              </a:solidFill>
              <a:latin typeface="Arial"/>
              <a:sym typeface="Arial"/>
            </a:endParaRPr>
          </a:p>
        </p:txBody>
      </p:sp>
    </p:spTree>
    <p:extLst>
      <p:ext uri="{BB962C8B-B14F-4D97-AF65-F5344CB8AC3E}">
        <p14:creationId xmlns:p14="http://schemas.microsoft.com/office/powerpoint/2010/main" val="31469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AF7860D-1DF2-270F-AE9A-8E35562C7672}"/>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1EA729BF-DB02-3E88-B3EC-D57AF946680A}"/>
              </a:ext>
            </a:extLst>
          </p:cNvPr>
          <p:cNvSpPr txBox="1">
            <a:spLocks noGrp="1"/>
          </p:cNvSpPr>
          <p:nvPr>
            <p:ph type="title"/>
          </p:nvPr>
        </p:nvSpPr>
        <p:spPr>
          <a:xfrm>
            <a:off x="184597" y="4425"/>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a:p>
            <a:r>
              <a:rPr lang="en" sz="2667" i="1" dirty="0">
                <a:solidFill>
                  <a:schemeClr val="dk2"/>
                </a:solidFill>
                <a:latin typeface="Raleway" pitchFamily="2" charset="77"/>
              </a:rPr>
              <a:t>AIC</a:t>
            </a:r>
            <a:endParaRPr sz="2667" i="1" dirty="0">
              <a:solidFill>
                <a:schemeClr val="accent1"/>
              </a:solidFill>
              <a:latin typeface="Raleway" pitchFamily="2" charset="77"/>
            </a:endParaRPr>
          </a:p>
        </p:txBody>
      </p:sp>
      <p:sp>
        <p:nvSpPr>
          <p:cNvPr id="9" name="Rounded Rectangle 8">
            <a:extLst>
              <a:ext uri="{FF2B5EF4-FFF2-40B4-BE49-F238E27FC236}">
                <a16:creationId xmlns:a16="http://schemas.microsoft.com/office/drawing/2014/main" id="{CC064F5F-2201-32F3-FE71-EA7DC86DA360}"/>
              </a:ext>
            </a:extLst>
          </p:cNvPr>
          <p:cNvSpPr/>
          <p:nvPr/>
        </p:nvSpPr>
        <p:spPr>
          <a:xfrm>
            <a:off x="428017" y="2101175"/>
            <a:ext cx="10972800" cy="276265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TextBox 5">
            <a:extLst>
              <a:ext uri="{FF2B5EF4-FFF2-40B4-BE49-F238E27FC236}">
                <a16:creationId xmlns:a16="http://schemas.microsoft.com/office/drawing/2014/main" id="{6A1C310C-769F-B2E4-19F1-CC628056959B}"/>
              </a:ext>
            </a:extLst>
          </p:cNvPr>
          <p:cNvSpPr txBox="1"/>
          <p:nvPr/>
        </p:nvSpPr>
        <p:spPr>
          <a:xfrm>
            <a:off x="591182" y="2468679"/>
            <a:ext cx="11289532" cy="1938992"/>
          </a:xfrm>
          <a:prstGeom prst="rect">
            <a:avLst/>
          </a:prstGeom>
          <a:noFill/>
        </p:spPr>
        <p:txBody>
          <a:bodyPr wrap="square">
            <a:spAutoFit/>
          </a:bodyPr>
          <a:lstStyle/>
          <a:p>
            <a:pPr defTabSz="1219170">
              <a:spcAft>
                <a:spcPts val="800"/>
              </a:spcAft>
              <a:buClr>
                <a:srgbClr val="000000"/>
              </a:buClr>
            </a:pPr>
            <a:r>
              <a:rPr lang="en-US" sz="2000" kern="0" dirty="0" err="1">
                <a:solidFill>
                  <a:srgbClr val="000000"/>
                </a:solidFill>
                <a:latin typeface="Menlo" panose="020B0609030804020204" pitchFamily="49" charset="0"/>
                <a:cs typeface="Arial"/>
                <a:sym typeface="Arial"/>
              </a:rPr>
              <a:t>AICc_eqn</a:t>
            </a:r>
            <a:r>
              <a:rPr lang="en-US" sz="2000" kern="0" dirty="0">
                <a:solidFill>
                  <a:srgbClr val="000000"/>
                </a:solidFill>
                <a:latin typeface="Menlo" panose="020B0609030804020204" pitchFamily="49" charset="0"/>
                <a:cs typeface="Arial"/>
                <a:sym typeface="Arial"/>
              </a:rPr>
              <a:t> = @(n, RSS, p) 2*p + n*log(RSS</a:t>
            </a:r>
            <a:r>
              <a:rPr lang="en-US" sz="2000" kern="0" dirty="0">
                <a:solidFill>
                  <a:srgbClr val="DEE2E6">
                    <a:lumMod val="10000"/>
                  </a:srgbClr>
                </a:solidFill>
                <a:latin typeface="Menlo" panose="020B0609030804020204" pitchFamily="49" charset="0"/>
                <a:cs typeface="Arial"/>
                <a:sym typeface="Arial"/>
              </a:rPr>
              <a:t>/n</a:t>
            </a:r>
            <a:r>
              <a:rPr lang="en-US" sz="2000" kern="0" dirty="0">
                <a:solidFill>
                  <a:srgbClr val="000000"/>
                </a:solidFill>
                <a:latin typeface="Menlo" panose="020B0609030804020204" pitchFamily="49" charset="0"/>
                <a:cs typeface="Arial"/>
                <a:sym typeface="Arial"/>
              </a:rPr>
              <a:t>) + (2*p*(p+1)) / (n-p-1);</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n = size(</a:t>
            </a:r>
            <a:r>
              <a:rPr lang="en-US" sz="2000" kern="0" dirty="0" err="1">
                <a:solidFill>
                  <a:srgbClr val="000000"/>
                </a:solidFill>
                <a:latin typeface="Menlo" panose="020B0609030804020204" pitchFamily="49" charset="0"/>
                <a:cs typeface="Arial"/>
                <a:sym typeface="Arial"/>
              </a:rPr>
              <a:t>Na_true</a:t>
            </a:r>
            <a:r>
              <a:rPr lang="en-US" sz="2000" kern="0" dirty="0">
                <a:solidFill>
                  <a:srgbClr val="000000"/>
                </a:solidFill>
                <a:latin typeface="Menlo" panose="020B0609030804020204" pitchFamily="49" charset="0"/>
                <a:cs typeface="Arial"/>
                <a:sym typeface="Arial"/>
              </a:rPr>
              <a:t>, 4); </a:t>
            </a:r>
            <a:r>
              <a:rPr lang="en-US" sz="2000" kern="0" dirty="0">
                <a:solidFill>
                  <a:srgbClr val="008013"/>
                </a:solidFill>
                <a:latin typeface="Menlo" panose="020B0609030804020204" pitchFamily="49" charset="0"/>
                <a:cs typeface="Arial"/>
                <a:sym typeface="Arial"/>
              </a:rPr>
              <a:t>% how many time points for fit</a:t>
            </a:r>
            <a:endParaRPr lang="en-US" sz="2000" kern="0" dirty="0">
              <a:solidFill>
                <a:srgbClr val="000000"/>
              </a:solidFill>
              <a:latin typeface="Menlo" panose="020B0609030804020204" pitchFamily="49" charset="0"/>
              <a:cs typeface="Arial"/>
              <a:sym typeface="Arial"/>
            </a:endParaRP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RSS = sum((</a:t>
            </a:r>
            <a:r>
              <a:rPr lang="en-US" sz="2000" kern="0" dirty="0" err="1">
                <a:solidFill>
                  <a:srgbClr val="000000"/>
                </a:solidFill>
                <a:latin typeface="Menlo" panose="020B0609030804020204" pitchFamily="49" charset="0"/>
                <a:cs typeface="Arial"/>
                <a:sym typeface="Arial"/>
              </a:rPr>
              <a:t>Nb_true-Nb_m</a:t>
            </a:r>
            <a:r>
              <a:rPr lang="en-US" sz="2000" kern="0" dirty="0">
                <a:solidFill>
                  <a:srgbClr val="000000"/>
                </a:solidFill>
                <a:latin typeface="Menlo" panose="020B0609030804020204" pitchFamily="49" charset="0"/>
                <a:cs typeface="Arial"/>
                <a:sym typeface="Arial"/>
              </a:rPr>
              <a:t>).^2, </a:t>
            </a:r>
            <a:r>
              <a:rPr lang="en-US" sz="2000" kern="0" dirty="0">
                <a:solidFill>
                  <a:srgbClr val="A709F5"/>
                </a:solidFill>
                <a:latin typeface="Menlo" panose="020B0609030804020204" pitchFamily="49" charset="0"/>
                <a:cs typeface="Arial"/>
                <a:sym typeface="Arial"/>
              </a:rPr>
              <a:t>'all'</a:t>
            </a:r>
            <a:r>
              <a:rPr lang="en-US" sz="2000" kern="0" dirty="0">
                <a:solidFill>
                  <a:srgbClr val="000000"/>
                </a:solidFill>
                <a:latin typeface="Menlo" panose="020B0609030804020204" pitchFamily="49" charset="0"/>
                <a:cs typeface="Arial"/>
                <a:sym typeface="Arial"/>
              </a:rPr>
              <a:t>);</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p = sum(</a:t>
            </a:r>
            <a:r>
              <a:rPr lang="en-US" sz="2000" kern="0" dirty="0" err="1">
                <a:solidFill>
                  <a:srgbClr val="000000"/>
                </a:solidFill>
                <a:latin typeface="Menlo" panose="020B0609030804020204" pitchFamily="49" charset="0"/>
                <a:cs typeface="Arial"/>
                <a:sym typeface="Arial"/>
              </a:rPr>
              <a:t>del_check</a:t>
            </a:r>
            <a:r>
              <a:rPr lang="en-US" sz="2000" kern="0" dirty="0">
                <a:solidFill>
                  <a:srgbClr val="000000"/>
                </a:solidFill>
                <a:latin typeface="Menlo" panose="020B0609030804020204" pitchFamily="49" charset="0"/>
                <a:cs typeface="Arial"/>
                <a:sym typeface="Arial"/>
              </a:rPr>
              <a:t>); </a:t>
            </a:r>
            <a:r>
              <a:rPr lang="en-US" sz="2000" kern="0" dirty="0">
                <a:solidFill>
                  <a:srgbClr val="008013"/>
                </a:solidFill>
                <a:latin typeface="Menlo" panose="020B0609030804020204" pitchFamily="49" charset="0"/>
                <a:cs typeface="Arial"/>
                <a:sym typeface="Arial"/>
              </a:rPr>
              <a:t>% total number of fitted parameters across all voxels</a:t>
            </a:r>
            <a:endParaRPr lang="en-US" sz="2000" kern="0" dirty="0">
              <a:solidFill>
                <a:srgbClr val="000000"/>
              </a:solidFill>
              <a:latin typeface="Menlo" panose="020B0609030804020204" pitchFamily="49" charset="0"/>
              <a:cs typeface="Arial"/>
              <a:sym typeface="Arial"/>
            </a:endParaRPr>
          </a:p>
        </p:txBody>
      </p:sp>
    </p:spTree>
    <p:extLst>
      <p:ext uri="{BB962C8B-B14F-4D97-AF65-F5344CB8AC3E}">
        <p14:creationId xmlns:p14="http://schemas.microsoft.com/office/powerpoint/2010/main" val="10483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137EE1B-AB27-255A-04C9-2968149FC40D}"/>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1D9BCF3-97F7-4E0C-C84E-F5715DF046BF}"/>
              </a:ext>
            </a:extLst>
          </p:cNvPr>
          <p:cNvSpPr txBox="1">
            <a:spLocks noGrp="1"/>
          </p:cNvSpPr>
          <p:nvPr>
            <p:ph type="title"/>
          </p:nvPr>
        </p:nvSpPr>
        <p:spPr>
          <a:xfrm>
            <a:off x="206061" y="92159"/>
            <a:ext cx="11822807" cy="788428"/>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p:txBody>
      </p:sp>
      <p:sp>
        <p:nvSpPr>
          <p:cNvPr id="3" name="TextBox 2">
            <a:extLst>
              <a:ext uri="{FF2B5EF4-FFF2-40B4-BE49-F238E27FC236}">
                <a16:creationId xmlns:a16="http://schemas.microsoft.com/office/drawing/2014/main" id="{023C35A8-DF21-FE95-1BE1-ACF3D2021686}"/>
              </a:ext>
            </a:extLst>
          </p:cNvPr>
          <p:cNvSpPr txBox="1"/>
          <p:nvPr/>
        </p:nvSpPr>
        <p:spPr>
          <a:xfrm>
            <a:off x="228850" y="666675"/>
            <a:ext cx="5236031" cy="379656"/>
          </a:xfrm>
          <a:prstGeom prst="rect">
            <a:avLst/>
          </a:prstGeom>
          <a:noFill/>
        </p:spPr>
        <p:txBody>
          <a:bodyPr wrap="square" rtlCol="0">
            <a:spAutoFit/>
          </a:bodyPr>
          <a:lstStyle/>
          <a:p>
            <a:pPr defTabSz="1219170">
              <a:buClr>
                <a:srgbClr val="000000"/>
              </a:buCl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Based on highest Akaike weights </a:t>
            </a:r>
          </a:p>
        </p:txBody>
      </p:sp>
      <p:graphicFrame>
        <p:nvGraphicFramePr>
          <p:cNvPr id="5" name="Table 4">
            <a:extLst>
              <a:ext uri="{FF2B5EF4-FFF2-40B4-BE49-F238E27FC236}">
                <a16:creationId xmlns:a16="http://schemas.microsoft.com/office/drawing/2014/main" id="{106B936D-7B99-41CC-1A6C-F72829BA9BF4}"/>
              </a:ext>
            </a:extLst>
          </p:cNvPr>
          <p:cNvGraphicFramePr>
            <a:graphicFrameLocks noGrp="1"/>
          </p:cNvGraphicFramePr>
          <p:nvPr>
            <p:extLst>
              <p:ext uri="{D42A27DB-BD31-4B8C-83A1-F6EECF244321}">
                <p14:modId xmlns:p14="http://schemas.microsoft.com/office/powerpoint/2010/main" val="3595428466"/>
              </p:ext>
            </p:extLst>
          </p:nvPr>
        </p:nvGraphicFramePr>
        <p:xfrm>
          <a:off x="6727121" y="486373"/>
          <a:ext cx="4830353" cy="5867400"/>
        </p:xfrm>
        <a:graphic>
          <a:graphicData uri="http://schemas.openxmlformats.org/drawingml/2006/table">
            <a:tbl>
              <a:tblPr firstRow="1" bandRow="1">
                <a:tableStyleId>{5C22544A-7EE6-4342-B048-85BDC9FD1C3A}</a:tableStyleId>
              </a:tblPr>
              <a:tblGrid>
                <a:gridCol w="1996169">
                  <a:extLst>
                    <a:ext uri="{9D8B030D-6E8A-4147-A177-3AD203B41FA5}">
                      <a16:colId xmlns:a16="http://schemas.microsoft.com/office/drawing/2014/main" val="20000"/>
                    </a:ext>
                  </a:extLst>
                </a:gridCol>
                <a:gridCol w="944728">
                  <a:extLst>
                    <a:ext uri="{9D8B030D-6E8A-4147-A177-3AD203B41FA5}">
                      <a16:colId xmlns:a16="http://schemas.microsoft.com/office/drawing/2014/main" val="116637916"/>
                    </a:ext>
                  </a:extLst>
                </a:gridCol>
                <a:gridCol w="944728">
                  <a:extLst>
                    <a:ext uri="{9D8B030D-6E8A-4147-A177-3AD203B41FA5}">
                      <a16:colId xmlns:a16="http://schemas.microsoft.com/office/drawing/2014/main" val="861641195"/>
                    </a:ext>
                  </a:extLst>
                </a:gridCol>
                <a:gridCol w="944728">
                  <a:extLst>
                    <a:ext uri="{9D8B030D-6E8A-4147-A177-3AD203B41FA5}">
                      <a16:colId xmlns:a16="http://schemas.microsoft.com/office/drawing/2014/main" val="1631259875"/>
                    </a:ext>
                  </a:extLst>
                </a:gridCol>
              </a:tblGrid>
              <a:tr h="531792">
                <a:tc rowSpan="2">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Patient</a:t>
                      </a:r>
                    </a:p>
                  </a:txBody>
                  <a:tcPr marL="152400" marR="152400" marT="76200" marB="76200" anchor="ctr">
                    <a:lnR w="9525" cap="flat" cmpd="sng" algn="ctr">
                      <a:solidFill>
                        <a:schemeClr val="bg1"/>
                      </a:solidFill>
                      <a:prstDash val="solid"/>
                      <a:round/>
                      <a:headEnd type="none" w="med" len="med"/>
                      <a:tailEnd type="none" w="med" len="med"/>
                    </a:lnR>
                  </a:tcPr>
                </a:tc>
                <a:tc gridSpan="3">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AIC-weights</a:t>
                      </a:r>
                    </a:p>
                  </a:txBody>
                  <a:tcPr marL="152400" marR="1524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12700" cap="flat" cmpd="sng" algn="ctr">
                      <a:solidFill>
                        <a:schemeClr val="bg1"/>
                      </a:solidFill>
                      <a:prstDash val="lgDash"/>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1792">
                <a:tc vMerge="1">
                  <a:txBody>
                    <a:bodyPr/>
                    <a:lstStyle/>
                    <a:p>
                      <a:endParaRPr lang="en-US"/>
                    </a:p>
                  </a:txBody>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H</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L w="9525" cap="flat" cmpd="sng" algn="ctr">
                      <a:solidFill>
                        <a:schemeClr val="bg1"/>
                      </a:solidFill>
                      <a:prstDash val="solid"/>
                      <a:round/>
                      <a:headEnd type="none" w="med" len="med"/>
                      <a:tailEnd type="none" w="med" len="med"/>
                    </a:lnL>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V</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CD</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R w="9525" cap="flat" cmpd="sng" algn="ctr">
                      <a:solidFill>
                        <a:schemeClr val="bg1"/>
                      </a:solidFill>
                      <a:prstDash val="solid"/>
                      <a:round/>
                      <a:headEnd type="none" w="med" len="med"/>
                      <a:tailEnd type="none" w="med" len="med"/>
                    </a:ln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792060"/>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0.28</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0.48</a:t>
                      </a:r>
                    </a:p>
                  </a:txBody>
                  <a:tcPr marL="152400" marR="152400" marT="76200" marB="762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2</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0.26</a:t>
                      </a:r>
                    </a:p>
                  </a:txBody>
                  <a:tcPr marL="152400" marR="152400" marT="76200" marB="76200" anchor="ctr"/>
                </a:tc>
                <a:extLst>
                  <a:ext uri="{0D108BD9-81ED-4DB2-BD59-A6C34878D82A}">
                    <a16:rowId xmlns:a16="http://schemas.microsoft.com/office/drawing/2014/main" val="10002"/>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0.10</a:t>
                      </a:r>
                    </a:p>
                  </a:txBody>
                  <a:tcPr marL="152400" marR="152400" marT="76200" marB="76200" anchor="ctr"/>
                </a:tc>
                <a:extLst>
                  <a:ext uri="{0D108BD9-81ED-4DB2-BD59-A6C34878D82A}">
                    <a16:rowId xmlns:a16="http://schemas.microsoft.com/office/drawing/2014/main" val="10003"/>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4</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0.32</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0.18</a:t>
                      </a:r>
                    </a:p>
                  </a:txBody>
                  <a:tcPr marL="152400" marR="152400" marT="76200" marB="76200" anchor="ctr"/>
                </a:tc>
                <a:extLst>
                  <a:ext uri="{0D108BD9-81ED-4DB2-BD59-A6C34878D82A}">
                    <a16:rowId xmlns:a16="http://schemas.microsoft.com/office/drawing/2014/main" val="10004"/>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5</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0.77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5"/>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0.80</a:t>
                      </a:r>
                    </a:p>
                  </a:txBody>
                  <a:tcPr marL="152400" marR="152400" marT="76200" marB="76200" anchor="ctr"/>
                </a:tc>
                <a:extLst>
                  <a:ext uri="{0D108BD9-81ED-4DB2-BD59-A6C34878D82A}">
                    <a16:rowId xmlns:a16="http://schemas.microsoft.com/office/drawing/2014/main" val="10006"/>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7</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0.61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8</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0.95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extLst>
                  <a:ext uri="{0D108BD9-81ED-4DB2-BD59-A6C34878D82A}">
                    <a16:rowId xmlns:a16="http://schemas.microsoft.com/office/drawing/2014/main" val="395102394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0.14</a:t>
                      </a:r>
                    </a:p>
                  </a:txBody>
                  <a:tcPr marL="152400" marR="152400" marT="76200" marB="76200" anchor="ctr"/>
                </a:tc>
                <a:extLst>
                  <a:ext uri="{0D108BD9-81ED-4DB2-BD59-A6C34878D82A}">
                    <a16:rowId xmlns:a16="http://schemas.microsoft.com/office/drawing/2014/main" val="3696540668"/>
                  </a:ext>
                </a:extLst>
              </a:tr>
            </a:tbl>
          </a:graphicData>
        </a:graphic>
      </p:graphicFrame>
      <p:sp>
        <p:nvSpPr>
          <p:cNvPr id="2" name="Rounded Rectangle 1">
            <a:extLst>
              <a:ext uri="{FF2B5EF4-FFF2-40B4-BE49-F238E27FC236}">
                <a16:creationId xmlns:a16="http://schemas.microsoft.com/office/drawing/2014/main" id="{A0BA4A85-3D3A-3386-E67E-039E3C1AD424}"/>
              </a:ext>
            </a:extLst>
          </p:cNvPr>
          <p:cNvSpPr/>
          <p:nvPr/>
        </p:nvSpPr>
        <p:spPr>
          <a:xfrm>
            <a:off x="801463" y="2738836"/>
            <a:ext cx="4830355" cy="14630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1CFB78-612C-C840-B396-5A0C9D96D67A}"/>
                  </a:ext>
                </a:extLst>
              </p:cNvPr>
              <p:cNvSpPr txBox="1"/>
              <p:nvPr/>
            </p:nvSpPr>
            <p:spPr>
              <a:xfrm>
                <a:off x="801464" y="2898671"/>
                <a:ext cx="4830355" cy="1109022"/>
              </a:xfrm>
              <a:prstGeom prst="rect">
                <a:avLst/>
              </a:prstGeom>
              <a:noFill/>
            </p:spPr>
            <p:txBody>
              <a:bodyPr wrap="squar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ea typeface="Cambria Math" panose="02040503050406030204" pitchFamily="18" charset="0"/>
                              <a:sym typeface="Arial"/>
                            </a:rPr>
                          </m:ctrlPr>
                        </m:sSubPr>
                        <m:e>
                          <m:r>
                            <a:rPr lang="en-US" sz="2133" i="1" kern="0">
                              <a:solidFill>
                                <a:srgbClr val="2185C5"/>
                              </a:solidFill>
                              <a:latin typeface="Cambria Math" panose="02040503050406030204" pitchFamily="18" charset="0"/>
                              <a:ea typeface="Cambria Math" panose="02040503050406030204" pitchFamily="18" charset="0"/>
                              <a:sym typeface="Arial"/>
                            </a:rPr>
                            <m:t>𝑤</m:t>
                          </m:r>
                        </m:e>
                        <m:sub>
                          <m:r>
                            <a:rPr lang="en-US" sz="2133"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2185C5"/>
                              </a:solidFill>
                              <a:latin typeface="Cambria Math" panose="02040503050406030204" pitchFamily="18" charset="0"/>
                              <a:ea typeface="Cambria Math" panose="02040503050406030204" pitchFamily="18" charset="0"/>
                              <a:sym typeface="Arial"/>
                            </a:rPr>
                          </m:ctrlPr>
                        </m:dPr>
                        <m:e>
                          <m:r>
                            <a:rPr lang="en-US" sz="2133" i="1" kern="0">
                              <a:solidFill>
                                <a:srgbClr val="2185C5"/>
                              </a:solidFill>
                              <a:latin typeface="Cambria Math" panose="02040503050406030204" pitchFamily="18" charset="0"/>
                              <a:ea typeface="Cambria Math" panose="02040503050406030204" pitchFamily="18" charset="0"/>
                              <a:sym typeface="Arial"/>
                            </a:rPr>
                            <m:t>𝐴𝐼𝐶</m:t>
                          </m:r>
                        </m:e>
                      </m:d>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133"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133" i="1" kern="0">
                                  <a:solidFill>
                                    <a:srgbClr val="000000"/>
                                  </a:solidFill>
                                  <a:latin typeface="Cambria Math" panose="02040503050406030204" pitchFamily="18" charset="0"/>
                                  <a:ea typeface="Cambria Math" panose="02040503050406030204" pitchFamily="18" charset="0"/>
                                  <a:sym typeface="Arial"/>
                                </a:rPr>
                                <m:t>𝑘</m:t>
                              </m:r>
                              <m:r>
                                <a:rPr lang="en-US" sz="2133" i="1" kern="0">
                                  <a:solidFill>
                                    <a:srgbClr val="000000"/>
                                  </a:solidFill>
                                  <a:latin typeface="Cambria Math" panose="02040503050406030204" pitchFamily="18" charset="0"/>
                                  <a:ea typeface="Cambria Math" panose="02040503050406030204" pitchFamily="18" charset="0"/>
                                  <a:sym typeface="Arial"/>
                                </a:rPr>
                                <m:t>=1</m:t>
                              </m:r>
                            </m:sub>
                            <m:sup>
                              <m:r>
                                <a:rPr lang="en-US" sz="2133" i="1" kern="0">
                                  <a:solidFill>
                                    <a:srgbClr val="000000"/>
                                  </a:solidFill>
                                  <a:latin typeface="Cambria Math" panose="02040503050406030204" pitchFamily="18" charset="0"/>
                                  <a:ea typeface="Cambria Math" panose="02040503050406030204" pitchFamily="18" charset="0"/>
                                  <a:sym typeface="Arial"/>
                                </a:rPr>
                                <m:t>𝐾</m:t>
                              </m:r>
                            </m:sup>
                            <m:e>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133"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BA1CFB78-612C-C840-B396-5A0C9D96D67A}"/>
                  </a:ext>
                </a:extLst>
              </p:cNvPr>
              <p:cNvSpPr txBox="1">
                <a:spLocks noRot="1" noChangeAspect="1" noMove="1" noResize="1" noEditPoints="1" noAdjustHandles="1" noChangeArrowheads="1" noChangeShapeType="1" noTextEdit="1"/>
              </p:cNvSpPr>
              <p:nvPr/>
            </p:nvSpPr>
            <p:spPr>
              <a:xfrm>
                <a:off x="801464" y="2898671"/>
                <a:ext cx="4830355" cy="1109022"/>
              </a:xfrm>
              <a:prstGeom prst="rect">
                <a:avLst/>
              </a:prstGeom>
              <a:blipFill>
                <a:blip r:embed="rId3"/>
                <a:stretch>
                  <a:fillRect b="-6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3F6D8-6B29-CE03-8B14-C441D80DD0D7}"/>
                  </a:ext>
                </a:extLst>
              </p:cNvPr>
              <p:cNvSpPr txBox="1"/>
              <p:nvPr/>
            </p:nvSpPr>
            <p:spPr>
              <a:xfrm>
                <a:off x="801463" y="4464861"/>
                <a:ext cx="1309654" cy="328231"/>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r>
                        <a:rPr lang="en-US" sz="2133" i="1" kern="0">
                          <a:solidFill>
                            <a:srgbClr val="000000"/>
                          </a:solidFill>
                          <a:latin typeface="Cambria Math" panose="02040503050406030204" pitchFamily="18" charset="0"/>
                          <a:ea typeface="Cambria Math" panose="02040503050406030204" pitchFamily="18" charset="0"/>
                          <a:sym typeface="Arial"/>
                        </a:rPr>
                        <m:t>∈(0, 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7" name="TextBox 6">
                <a:extLst>
                  <a:ext uri="{FF2B5EF4-FFF2-40B4-BE49-F238E27FC236}">
                    <a16:creationId xmlns:a16="http://schemas.microsoft.com/office/drawing/2014/main" id="{AE83F6D8-6B29-CE03-8B14-C441D80DD0D7}"/>
                  </a:ext>
                </a:extLst>
              </p:cNvPr>
              <p:cNvSpPr txBox="1">
                <a:spLocks noRot="1" noChangeAspect="1" noMove="1" noResize="1" noEditPoints="1" noAdjustHandles="1" noChangeArrowheads="1" noChangeShapeType="1" noTextEdit="1"/>
              </p:cNvSpPr>
              <p:nvPr/>
            </p:nvSpPr>
            <p:spPr>
              <a:xfrm>
                <a:off x="801463" y="4464861"/>
                <a:ext cx="1309654" cy="328231"/>
              </a:xfrm>
              <a:prstGeom prst="rect">
                <a:avLst/>
              </a:prstGeom>
              <a:blipFill>
                <a:blip r:embed="rId4"/>
                <a:stretch>
                  <a:fillRect l="-952" r="-571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A516E-9A27-C9EC-E41B-697AD15DE226}"/>
                  </a:ext>
                </a:extLst>
              </p:cNvPr>
              <p:cNvSpPr txBox="1"/>
              <p:nvPr/>
            </p:nvSpPr>
            <p:spPr>
              <a:xfrm>
                <a:off x="801463" y="5056140"/>
                <a:ext cx="1271502" cy="796693"/>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nary>
                        <m:naryPr>
                          <m:chr m:val="∑"/>
                          <m:supHide m:val="on"/>
                          <m:ctrlPr>
                            <a:rPr lang="en-US" sz="2133" i="1" kern="0" dirty="0">
                              <a:solidFill>
                                <a:srgbClr val="000000"/>
                              </a:solidFill>
                              <a:latin typeface="Cambria Math" panose="02040503050406030204" pitchFamily="18" charset="0"/>
                              <a:sym typeface="Arial"/>
                            </a:rPr>
                          </m:ctrlPr>
                        </m:naryPr>
                        <m:sub>
                          <m:r>
                            <m:rPr>
                              <m:brk m:alnAt="7"/>
                            </m:rPr>
                            <a:rPr lang="en-US" sz="2133" i="1" kern="0" dirty="0">
                              <a:solidFill>
                                <a:srgbClr val="000000"/>
                              </a:solidFill>
                              <a:latin typeface="Cambria Math" panose="02040503050406030204" pitchFamily="18" charset="0"/>
                              <a:sym typeface="Arial"/>
                            </a:rPr>
                            <m:t>𝑖</m:t>
                          </m:r>
                        </m:sub>
                        <m:sup/>
                        <m:e>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e>
                      </m:nary>
                      <m:r>
                        <a:rPr lang="en-US" sz="2133" i="1" kern="0" dirty="0">
                          <a:solidFill>
                            <a:srgbClr val="000000"/>
                          </a:solidFill>
                          <a:latin typeface="Cambria Math" panose="02040503050406030204" pitchFamily="18" charset="0"/>
                          <a:sym typeface="Arial"/>
                        </a:rPr>
                        <m:t>=1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8" name="TextBox 7">
                <a:extLst>
                  <a:ext uri="{FF2B5EF4-FFF2-40B4-BE49-F238E27FC236}">
                    <a16:creationId xmlns:a16="http://schemas.microsoft.com/office/drawing/2014/main" id="{9B7A516E-9A27-C9EC-E41B-697AD15DE226}"/>
                  </a:ext>
                </a:extLst>
              </p:cNvPr>
              <p:cNvSpPr txBox="1">
                <a:spLocks noRot="1" noChangeAspect="1" noMove="1" noResize="1" noEditPoints="1" noAdjustHandles="1" noChangeArrowheads="1" noChangeShapeType="1" noTextEdit="1"/>
              </p:cNvSpPr>
              <p:nvPr/>
            </p:nvSpPr>
            <p:spPr>
              <a:xfrm>
                <a:off x="801463" y="5056140"/>
                <a:ext cx="1271502" cy="796693"/>
              </a:xfrm>
              <a:prstGeom prst="rect">
                <a:avLst/>
              </a:prstGeom>
              <a:blipFill>
                <a:blip r:embed="rId5"/>
                <a:stretch>
                  <a:fillRect l="-74510" t="-142188" r="-3922" b="-198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340530-7F87-AA6C-BFDF-2F3B8AABCF11}"/>
                  </a:ext>
                </a:extLst>
              </p:cNvPr>
              <p:cNvSpPr txBox="1"/>
              <p:nvPr/>
            </p:nvSpPr>
            <p:spPr>
              <a:xfrm>
                <a:off x="0" y="1374460"/>
                <a:ext cx="6191008" cy="1036117"/>
              </a:xfrm>
              <a:prstGeom prst="rect">
                <a:avLst/>
              </a:prstGeom>
              <a:noFill/>
            </p:spPr>
            <p:txBody>
              <a:bodyPr wrap="square">
                <a:spAutoFit/>
              </a:bodyPr>
              <a:lstStyle/>
              <a:p>
                <a:pPr marL="711182" defTabSz="1219170">
                  <a:buClr>
                    <a:srgbClr val="677480"/>
                  </a:buClr>
                  <a:buSzPct val="90000"/>
                </a:pPr>
                <a:r>
                  <a:rPr lang="en-US" sz="2133"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Akaike weights </a:t>
                </a:r>
                <a:r>
                  <a:rPr lang="en-US" sz="2133" kern="0" dirty="0">
                    <a:solidFill>
                      <a:srgbClr val="2185C5"/>
                    </a:solidFill>
                    <a:latin typeface="Arial"/>
                    <a:cs typeface="Arial"/>
                    <a:sym typeface="Arial"/>
                  </a:rPr>
                  <a:t>(</a:t>
                </a:r>
                <a14:m>
                  <m:oMath xmlns:m="http://schemas.openxmlformats.org/officeDocument/2006/math">
                    <m:sSub>
                      <m:sSubPr>
                        <m:ctrlPr>
                          <a:rPr lang="en-US" sz="2000" i="1" kern="0">
                            <a:solidFill>
                              <a:srgbClr val="2185C5"/>
                            </a:solidFill>
                            <a:latin typeface="Cambria Math" panose="02040503050406030204" pitchFamily="18" charset="0"/>
                            <a:ea typeface="Cambria Math" panose="02040503050406030204" pitchFamily="18" charset="0"/>
                            <a:sym typeface="Lato"/>
                          </a:rPr>
                        </m:ctrlPr>
                      </m:sSubPr>
                      <m:e>
                        <m:r>
                          <a:rPr lang="en-US" sz="2000" i="1" kern="0">
                            <a:solidFill>
                              <a:srgbClr val="2185C5"/>
                            </a:solidFill>
                            <a:latin typeface="Cambria Math" panose="02040503050406030204" pitchFamily="18" charset="0"/>
                            <a:ea typeface="Cambria Math" panose="02040503050406030204" pitchFamily="18" charset="0"/>
                            <a:sym typeface="Lato"/>
                          </a:rPr>
                          <m:t>𝑤</m:t>
                        </m:r>
                      </m:e>
                      <m:sub>
                        <m:r>
                          <a:rPr lang="en-US" sz="2000" i="1" kern="0">
                            <a:solidFill>
                              <a:srgbClr val="2185C5"/>
                            </a:solidFill>
                            <a:latin typeface="Cambria Math" panose="02040503050406030204" pitchFamily="18" charset="0"/>
                            <a:ea typeface="Cambria Math" panose="02040503050406030204" pitchFamily="18" charset="0"/>
                            <a:sym typeface="Lato"/>
                          </a:rPr>
                          <m:t>𝑖</m:t>
                        </m:r>
                      </m:sub>
                    </m:sSub>
                  </m:oMath>
                </a14:m>
                <a:r>
                  <a:rPr lang="en-US" sz="2000" kern="0" dirty="0">
                    <a:solidFill>
                      <a:srgbClr val="2185C5"/>
                    </a:solidFill>
                    <a:latin typeface="Lato"/>
                    <a:ea typeface="Lato"/>
                    <a:cs typeface="Lato"/>
                    <a:sym typeface="Lato"/>
                  </a:rPr>
                  <a:t>)</a:t>
                </a:r>
                <a:r>
                  <a:rPr lang="en-US" sz="2000" kern="0" dirty="0">
                    <a:solidFill>
                      <a:srgbClr val="677480"/>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tells us the </a:t>
                </a:r>
                <a:r>
                  <a:rPr lang="en-US" sz="2000" b="1" kern="0" dirty="0">
                    <a:solidFill>
                      <a:srgbClr val="DEE2E6">
                        <a:lumMod val="10000"/>
                      </a:srgbClr>
                    </a:solidFill>
                    <a:latin typeface="Lato"/>
                    <a:ea typeface="Lato"/>
                    <a:cs typeface="Lato"/>
                    <a:sym typeface="Lato"/>
                  </a:rPr>
                  <a:t>probability that model</a:t>
                </a:r>
                <a:r>
                  <a:rPr lang="en-US" sz="2000" b="1" i="1" kern="0" dirty="0">
                    <a:solidFill>
                      <a:srgbClr val="DEE2E6">
                        <a:lumMod val="10000"/>
                      </a:srgbClr>
                    </a:solidFill>
                    <a:latin typeface="Lato"/>
                    <a:ea typeface="Lato"/>
                    <a:cs typeface="Lato"/>
                    <a:sym typeface="Lato"/>
                  </a:rPr>
                  <a:t> </a:t>
                </a:r>
                <a:r>
                  <a:rPr lang="en-US" sz="2000" b="1" i="1" kern="0" dirty="0" err="1">
                    <a:solidFill>
                      <a:srgbClr val="DEE2E6">
                        <a:lumMod val="10000"/>
                      </a:srgbClr>
                    </a:solidFill>
                    <a:latin typeface="Lato"/>
                    <a:ea typeface="Lato"/>
                    <a:cs typeface="Lato"/>
                    <a:sym typeface="Lato"/>
                  </a:rPr>
                  <a:t>i</a:t>
                </a:r>
                <a:r>
                  <a:rPr lang="en-US" sz="2000" i="1" kern="0" dirty="0">
                    <a:solidFill>
                      <a:srgbClr val="DEE2E6">
                        <a:lumMod val="10000"/>
                      </a:srgbClr>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is the best model (given the data and model set)</a:t>
                </a:r>
              </a:p>
            </p:txBody>
          </p:sp>
        </mc:Choice>
        <mc:Fallback xmlns="">
          <p:sp>
            <p:nvSpPr>
              <p:cNvPr id="13" name="TextBox 12">
                <a:extLst>
                  <a:ext uri="{FF2B5EF4-FFF2-40B4-BE49-F238E27FC236}">
                    <a16:creationId xmlns:a16="http://schemas.microsoft.com/office/drawing/2014/main" id="{38340530-7F87-AA6C-BFDF-2F3B8AABCF11}"/>
                  </a:ext>
                </a:extLst>
              </p:cNvPr>
              <p:cNvSpPr txBox="1">
                <a:spLocks noRot="1" noChangeAspect="1" noMove="1" noResize="1" noEditPoints="1" noAdjustHandles="1" noChangeArrowheads="1" noChangeShapeType="1" noTextEdit="1"/>
              </p:cNvSpPr>
              <p:nvPr/>
            </p:nvSpPr>
            <p:spPr>
              <a:xfrm>
                <a:off x="0" y="1374460"/>
                <a:ext cx="6191008" cy="1036117"/>
              </a:xfrm>
              <a:prstGeom prst="rect">
                <a:avLst/>
              </a:prstGeom>
              <a:blipFill>
                <a:blip r:embed="rId6"/>
                <a:stretch>
                  <a:fillRect t="-3659" b="-9756"/>
                </a:stretch>
              </a:blipFill>
            </p:spPr>
            <p:txBody>
              <a:bodyPr/>
              <a:lstStyle/>
              <a:p>
                <a:r>
                  <a:rPr lang="en-US">
                    <a:noFill/>
                  </a:rPr>
                  <a:t> </a:t>
                </a:r>
              </a:p>
            </p:txBody>
          </p:sp>
        </mc:Fallback>
      </mc:AlternateContent>
    </p:spTree>
    <p:extLst>
      <p:ext uri="{BB962C8B-B14F-4D97-AF65-F5344CB8AC3E}">
        <p14:creationId xmlns:p14="http://schemas.microsoft.com/office/powerpoint/2010/main" val="25035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1F1CC93-1701-5A06-1D1C-19DAE7A3F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B9137-5AE3-4C1E-E6FB-564E000E6F11}"/>
              </a:ext>
            </a:extLst>
          </p:cNvPr>
          <p:cNvSpPr txBox="1"/>
          <p:nvPr/>
        </p:nvSpPr>
        <p:spPr>
          <a:xfrm>
            <a:off x="-1072" y="244112"/>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Global to local parameter mapping system</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04BB38D-4111-85F5-C84D-BE7B737ED23F}"/>
              </a:ext>
            </a:extLst>
          </p:cNvPr>
          <p:cNvGraphicFramePr>
            <a:graphicFrameLocks noGrp="1"/>
          </p:cNvGraphicFramePr>
          <p:nvPr>
            <p:extLst>
              <p:ext uri="{D42A27DB-BD31-4B8C-83A1-F6EECF244321}">
                <p14:modId xmlns:p14="http://schemas.microsoft.com/office/powerpoint/2010/main" val="1165701737"/>
              </p:ext>
            </p:extLst>
          </p:nvPr>
        </p:nvGraphicFramePr>
        <p:xfrm>
          <a:off x="1771401" y="3002362"/>
          <a:ext cx="8329530" cy="3342836"/>
        </p:xfrm>
        <a:graphic>
          <a:graphicData uri="http://schemas.openxmlformats.org/drawingml/2006/table">
            <a:tbl>
              <a:tblPr firstRow="1" bandRow="1">
                <a:tableStyleId>{5C22544A-7EE6-4342-B048-85BDC9FD1C3A}</a:tableStyleId>
              </a:tblPr>
              <a:tblGrid>
                <a:gridCol w="1542028">
                  <a:extLst>
                    <a:ext uri="{9D8B030D-6E8A-4147-A177-3AD203B41FA5}">
                      <a16:colId xmlns:a16="http://schemas.microsoft.com/office/drawing/2014/main" val="20000"/>
                    </a:ext>
                  </a:extLst>
                </a:gridCol>
                <a:gridCol w="3393751">
                  <a:extLst>
                    <a:ext uri="{9D8B030D-6E8A-4147-A177-3AD203B41FA5}">
                      <a16:colId xmlns:a16="http://schemas.microsoft.com/office/drawing/2014/main" val="20001"/>
                    </a:ext>
                  </a:extLst>
                </a:gridCol>
                <a:gridCol w="3393751">
                  <a:extLst>
                    <a:ext uri="{9D8B030D-6E8A-4147-A177-3AD203B41FA5}">
                      <a16:colId xmlns:a16="http://schemas.microsoft.com/office/drawing/2014/main" val="3320458667"/>
                    </a:ext>
                  </a:extLst>
                </a:gridCol>
              </a:tblGrid>
              <a:tr h="438910">
                <a:tc>
                  <a:txBody>
                    <a:bodyPr/>
                    <a:lstStyle/>
                    <a:p>
                      <a:pPr algn="ctr"/>
                      <a:r>
                        <a:rPr lang="en-US" sz="2000" b="1">
                          <a:effectLst/>
                          <a:latin typeface="Lato" panose="020F0502020204030203" pitchFamily="34" charset="0"/>
                          <a:ea typeface="Lato" panose="020F0502020204030203" pitchFamily="34" charset="0"/>
                          <a:cs typeface="Lato" panose="020F0502020204030203" pitchFamily="34" charset="0"/>
                        </a:rPr>
                        <a:t>Variable</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Controls expansion of … </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Parameter description</a:t>
                      </a:r>
                    </a:p>
                  </a:txBody>
                  <a:tcPr marL="152400" marR="152400" marT="76200" marB="76200" anchor="ctr"/>
                </a:tc>
                <a:extLst>
                  <a:ext uri="{0D108BD9-81ED-4DB2-BD59-A6C34878D82A}">
                    <a16:rowId xmlns:a16="http://schemas.microsoft.com/office/drawing/2014/main" val="10000"/>
                  </a:ext>
                </a:extLst>
              </a:tr>
              <a:tr h="752036">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a:t>
                      </a:r>
                    </a:p>
                  </a:txBody>
                  <a:tcPr marL="152400" marR="152400" marT="76200" marB="76200" anchor="ctr"/>
                </a:tc>
                <a:tc>
                  <a:txBody>
                    <a:bodyPr/>
                    <a:lstStyle/>
                    <a:p>
                      <a:pPr algn="ctr"/>
                      <a:r>
                        <a:rPr lang="en-US" sz="2000" b="0" dirty="0">
                          <a:solidFill>
                            <a:schemeClr val="accent3"/>
                          </a:solidFill>
                          <a:effectLst/>
                          <a:latin typeface="Lato" panose="020F0502020204030203" pitchFamily="34" charset="0"/>
                          <a:ea typeface="Lato" panose="020F0502020204030203" pitchFamily="34" charset="0"/>
                          <a:cs typeface="Lato" panose="020F0502020204030203" pitchFamily="34" charset="0"/>
                        </a:rPr>
                        <a:t>Parameter 1</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proliferation rate (</a:t>
                      </a: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kp,b</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a:t>
                      </a:r>
                    </a:p>
                  </a:txBody>
                  <a:tcPr marL="152400" marR="152400" marT="76200" marB="76200" anchor="ctr"/>
                </a:tc>
                <a:extLst>
                  <a:ext uri="{0D108BD9-81ED-4DB2-BD59-A6C34878D82A}">
                    <a16:rowId xmlns:a16="http://schemas.microsoft.com/office/drawing/2014/main" val="10001"/>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mv_2</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6</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carrying capacity</a:t>
                      </a:r>
                    </a:p>
                  </a:txBody>
                  <a:tcPr marL="152400" marR="152400" marT="76200" marB="76200" anchor="ctr"/>
                </a:tc>
                <a:extLst>
                  <a:ext uri="{0D108BD9-81ED-4DB2-BD59-A6C34878D82A}">
                    <a16:rowId xmlns:a16="http://schemas.microsoft.com/office/drawing/2014/main" val="10002"/>
                  </a:ext>
                </a:extLst>
              </a:tr>
              <a:tr h="438910">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mv_3</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10</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Na proliferation scaling</a:t>
                      </a:r>
                    </a:p>
                  </a:txBody>
                  <a:tcPr marL="152400" marR="152400" marT="76200" marB="76200" anchor="ctr"/>
                </a:tc>
                <a:extLst>
                  <a:ext uri="{0D108BD9-81ED-4DB2-BD59-A6C34878D82A}">
                    <a16:rowId xmlns:a16="http://schemas.microsoft.com/office/drawing/2014/main" val="10003"/>
                  </a:ext>
                </a:extLst>
              </a:tr>
              <a:tr h="752036">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mv_4</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18</a:t>
                      </a:r>
                    </a:p>
                  </a:txBody>
                  <a:tcPr marL="152400" marR="152400" marT="76200" marB="76200" anchor="ctr"/>
                </a:tc>
                <a:tc>
                  <a:txBody>
                    <a:bodyPr/>
                    <a:lstStyle/>
                    <a:p>
                      <a:pPr algn="ct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SF_other</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(chemo outside RT)</a:t>
                      </a:r>
                    </a:p>
                  </a:txBody>
                  <a:tcPr marL="152400" marR="152400" marT="76200" marB="76200" anchor="ctr"/>
                </a:tc>
                <a:extLst>
                  <a:ext uri="{0D108BD9-81ED-4DB2-BD59-A6C34878D82A}">
                    <a16:rowId xmlns:a16="http://schemas.microsoft.com/office/drawing/2014/main" val="10004"/>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mv_5</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19</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Nc death rate</a:t>
                      </a:r>
                    </a:p>
                  </a:txBody>
                  <a:tcPr marL="152400" marR="152400" marT="76200" marB="76200"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EFBA708B-4BA7-D0B5-A5D3-EBE2CAA02066}"/>
              </a:ext>
            </a:extLst>
          </p:cNvPr>
          <p:cNvSpPr txBox="1"/>
          <p:nvPr/>
        </p:nvSpPr>
        <p:spPr>
          <a:xfrm>
            <a:off x="711943" y="946801"/>
            <a:ext cx="10892229" cy="1734129"/>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 mapping system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is a way to handle two types of model parameters: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global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and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a:t>
            </a: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mv_* variables</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(mv, mv_2, mv_3, etc.) are integers that can be defined for X number of voxels.</a:t>
            </a:r>
          </a:p>
          <a:p>
            <a:pPr marL="380990" indent="-380990" defTabSz="1219170">
              <a:spcAft>
                <a:spcPts val="800"/>
              </a:spcAft>
              <a:buClr>
                <a:srgbClr val="000000"/>
              </a:buClr>
              <a:buFont typeface="Arial" panose="020B0604020202020204" pitchFamily="34" charset="0"/>
              <a:buChar cha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Wingdings" pitchFamily="2" charset="2"/>
              </a:rPr>
              <a:t>IMPORTANT: Params 1, 6, 10, 18, &amp; 19 are all designed to be</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locally-varying parameters</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(since they all use this mv_* framework). All other params could be </a:t>
            </a:r>
            <a:r>
              <a:rPr lang="en-US" sz="1867" i="1" kern="0" dirty="0">
                <a:solidFill>
                  <a:srgbClr val="00B050"/>
                </a:solidFill>
                <a:latin typeface="Lato" panose="020F0502020204030203" pitchFamily="34" charset="0"/>
                <a:ea typeface="Lato" panose="020F0502020204030203" pitchFamily="34" charset="0"/>
                <a:cs typeface="Lato" panose="020F0502020204030203" pitchFamily="34" charset="0"/>
                <a:sym typeface="Arial"/>
              </a:rPr>
              <a:t>single, global values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or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single, global values defined on a “local” scale over a region via a mask.</a:t>
            </a:r>
            <a:endPar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Wingdings" pitchFamily="2" charset="2"/>
            </a:endParaRPr>
          </a:p>
        </p:txBody>
      </p:sp>
      <p:sp>
        <p:nvSpPr>
          <p:cNvPr id="13" name="TextBox 12">
            <a:extLst>
              <a:ext uri="{FF2B5EF4-FFF2-40B4-BE49-F238E27FC236}">
                <a16:creationId xmlns:a16="http://schemas.microsoft.com/office/drawing/2014/main" id="{657DA6D9-91A0-F9BC-4E26-B84C6A669596}"/>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2178767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ED166F2-B5E3-9710-4930-CE301A1EC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6B678-C2DE-98B8-B625-AD44B72CC02E}"/>
              </a:ext>
            </a:extLst>
          </p:cNvPr>
          <p:cNvSpPr txBox="1"/>
          <p:nvPr/>
        </p:nvSpPr>
        <p:spPr>
          <a:xfrm>
            <a:off x="0" y="79917"/>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595A182-7B62-3183-F476-F15ECC0723C8}"/>
              </a:ext>
            </a:extLst>
          </p:cNvPr>
          <p:cNvGraphicFramePr>
            <a:graphicFrameLocks noGrp="1"/>
          </p:cNvGraphicFramePr>
          <p:nvPr/>
        </p:nvGraphicFramePr>
        <p:xfrm>
          <a:off x="852557" y="624416"/>
          <a:ext cx="10486887" cy="6026872"/>
        </p:xfrm>
        <a:graphic>
          <a:graphicData uri="http://schemas.openxmlformats.org/drawingml/2006/table">
            <a:tbl>
              <a:tblPr firstRow="1" bandRow="1">
                <a:tableStyleId>{5C22544A-7EE6-4342-B048-85BDC9FD1C3A}</a:tableStyleId>
              </a:tblPr>
              <a:tblGrid>
                <a:gridCol w="1798881">
                  <a:extLst>
                    <a:ext uri="{9D8B030D-6E8A-4147-A177-3AD203B41FA5}">
                      <a16:colId xmlns:a16="http://schemas.microsoft.com/office/drawing/2014/main" val="20000"/>
                    </a:ext>
                  </a:extLst>
                </a:gridCol>
                <a:gridCol w="3711967">
                  <a:extLst>
                    <a:ext uri="{9D8B030D-6E8A-4147-A177-3AD203B41FA5}">
                      <a16:colId xmlns:a16="http://schemas.microsoft.com/office/drawing/2014/main" val="20001"/>
                    </a:ext>
                  </a:extLst>
                </a:gridCol>
                <a:gridCol w="2371463">
                  <a:extLst>
                    <a:ext uri="{9D8B030D-6E8A-4147-A177-3AD203B41FA5}">
                      <a16:colId xmlns:a16="http://schemas.microsoft.com/office/drawing/2014/main" val="20002"/>
                    </a:ext>
                  </a:extLst>
                </a:gridCol>
                <a:gridCol w="2604576">
                  <a:extLst>
                    <a:ext uri="{9D8B030D-6E8A-4147-A177-3AD203B41FA5}">
                      <a16:colId xmlns:a16="http://schemas.microsoft.com/office/drawing/2014/main" val="20003"/>
                    </a:ext>
                  </a:extLst>
                </a:gridCol>
              </a:tblGrid>
              <a:tr h="365760">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Global </a:t>
                      </a:r>
                      <a:r>
                        <a:rPr sz="1600" dirty="0">
                          <a:latin typeface="Lato" panose="020F0502020204030203" pitchFamily="34" charset="0"/>
                          <a:ea typeface="Lato" panose="020F0502020204030203" pitchFamily="34" charset="0"/>
                          <a:cs typeface="Lato" panose="020F0502020204030203" pitchFamily="34" charset="0"/>
                        </a:rPr>
                        <a:t>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Local</a:t>
                      </a:r>
                      <a:r>
                        <a:rPr lang="en-US" sz="1600" dirty="0">
                          <a:latin typeface="Lato" panose="020F0502020204030203" pitchFamily="34" charset="0"/>
                          <a:ea typeface="Lato" panose="020F0502020204030203" pitchFamily="34" charset="0"/>
                          <a:cs typeface="Lato" panose="020F0502020204030203" pitchFamily="34" charset="0"/>
                        </a:rPr>
                        <a:t>ly varying</a:t>
                      </a:r>
                      <a:r>
                        <a:rPr sz="1600" dirty="0">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Mapping via</a:t>
                      </a:r>
                      <a:r>
                        <a:rPr sz="1600" dirty="0">
                          <a:latin typeface="Lato" panose="020F0502020204030203" pitchFamily="34" charset="0"/>
                          <a:ea typeface="Lato" panose="020F0502020204030203" pitchFamily="34" charset="0"/>
                          <a:cs typeface="Lato" panose="020F0502020204030203" pitchFamily="34" charset="0"/>
                        </a:rPr>
                        <a:t> (mv_*)</a:t>
                      </a:r>
                      <a:r>
                        <a:rPr lang="en-US" sz="1600" dirty="0">
                          <a:latin typeface="Lato" panose="020F0502020204030203" pitchFamily="34" charset="0"/>
                          <a:ea typeface="Lato" panose="020F0502020204030203" pitchFamily="34" charset="0"/>
                          <a:cs typeface="Lato" panose="020F0502020204030203" pitchFamily="34" charset="0"/>
                        </a:rPr>
                        <a:t>?</a:t>
                      </a:r>
                      <a:endParaRPr sz="1600" dirty="0">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0"/>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proliferation rate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kp,b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yes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values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1"/>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(gray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723352">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(white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diffusion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5</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theta_min</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min theta for </a:t>
                      </a:r>
                      <a:r>
                        <a:rPr lang="en-US" sz="1500" dirty="0" err="1">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dyn</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CC model)</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6</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8128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diffusion scaling</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5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RT_long</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(effect of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Mechanical coupling</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(in von mises term)</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10</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proliferation scaling</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bl>
          </a:graphicData>
        </a:graphic>
      </p:graphicFrame>
      <p:sp>
        <p:nvSpPr>
          <p:cNvPr id="11" name="Rounded Rectangle 10">
            <a:extLst>
              <a:ext uri="{FF2B5EF4-FFF2-40B4-BE49-F238E27FC236}">
                <a16:creationId xmlns:a16="http://schemas.microsoft.com/office/drawing/2014/main" id="{F34D8C21-A630-DB53-5524-62E3611E774E}"/>
              </a:ext>
            </a:extLst>
          </p:cNvPr>
          <p:cNvSpPr/>
          <p:nvPr/>
        </p:nvSpPr>
        <p:spPr>
          <a:xfrm>
            <a:off x="979715" y="1001486"/>
            <a:ext cx="10254343" cy="165506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B5D0250-2D93-6428-2F29-2AF680F1067C}"/>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
        <p:nvSpPr>
          <p:cNvPr id="15" name="Rounded Rectangle 14">
            <a:extLst>
              <a:ext uri="{FF2B5EF4-FFF2-40B4-BE49-F238E27FC236}">
                <a16:creationId xmlns:a16="http://schemas.microsoft.com/office/drawing/2014/main" id="{112B77FE-9E62-DC64-F894-DA69B851DFB5}"/>
              </a:ext>
            </a:extLst>
          </p:cNvPr>
          <p:cNvSpPr/>
          <p:nvPr/>
        </p:nvSpPr>
        <p:spPr>
          <a:xfrm>
            <a:off x="1085101" y="4285343"/>
            <a:ext cx="10254343" cy="2356644"/>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60371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F7C128B-FC76-0868-E7FC-EF660C4904C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AE2B818B-7F90-FCAA-76BA-58640792E677}"/>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Profiler runs (</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6B452FEA-7306-50D6-1B4F-474E24051622}"/>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Ran MATLAB’s profile on … profile viewer around the main script.</a:t>
            </a:r>
          </a:p>
          <a:p>
            <a:pPr>
              <a:buClr>
                <a:schemeClr val="bg1"/>
              </a:buClr>
            </a:pPr>
            <a:r>
              <a:rPr lang="en-US" dirty="0">
                <a:solidFill>
                  <a:schemeClr val="bg1"/>
                </a:solidFill>
              </a:rPr>
              <a:t>Identified that </a:t>
            </a:r>
            <a:r>
              <a:rPr lang="en-US" dirty="0" err="1">
                <a:solidFill>
                  <a:schemeClr val="bg1"/>
                </a:solidFill>
              </a:rPr>
              <a:t>get_damper</a:t>
            </a:r>
            <a:r>
              <a:rPr lang="en-US" dirty="0">
                <a:solidFill>
                  <a:schemeClr val="bg1"/>
                </a:solidFill>
              </a:rPr>
              <a:t> and mech_matrix_build_2D consumed most of the runtime.</a:t>
            </a:r>
          </a:p>
          <a:p>
            <a:pPr>
              <a:buClr>
                <a:schemeClr val="bg1"/>
              </a:buClr>
            </a:pPr>
            <a:r>
              <a:rPr lang="en-US" dirty="0">
                <a:solidFill>
                  <a:schemeClr val="bg1"/>
                </a:solidFill>
              </a:rPr>
              <a:t>Used this evidence to target optimization efforts rather than guessing.</a:t>
            </a: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r>
              <a:rPr lang="en-US" dirty="0">
                <a:solidFill>
                  <a:schemeClr val="lt1"/>
                </a:solidFill>
              </a:rPr>
              <a:t>Implementation (subsampling)</a:t>
            </a:r>
          </a:p>
          <a:p>
            <a:pPr lvl="1">
              <a:buClr>
                <a:schemeClr val="bg1"/>
              </a:buClr>
            </a:pPr>
            <a:r>
              <a:rPr lang="en-US" dirty="0">
                <a:solidFill>
                  <a:schemeClr val="lt1"/>
                </a:solidFill>
              </a:rPr>
              <a:t>Key line: “This simple stride check let me skip most calls to </a:t>
            </a:r>
            <a:r>
              <a:rPr lang="en-US" dirty="0" err="1">
                <a:solidFill>
                  <a:schemeClr val="lt1"/>
                </a:solidFill>
              </a:rPr>
              <a:t>get_damper</a:t>
            </a:r>
            <a:r>
              <a:rPr lang="en-US" dirty="0">
                <a:solidFill>
                  <a:schemeClr val="lt1"/>
                </a:solidFill>
              </a:rPr>
              <a:t>.”</a:t>
            </a:r>
          </a:p>
          <a:p>
            <a:pPr lvl="1">
              <a:buClr>
                <a:schemeClr val="bg1"/>
              </a:buClr>
            </a:pPr>
            <a:endParaRPr lang="en-US" dirty="0">
              <a:solidFill>
                <a:schemeClr val="lt1"/>
              </a:solidFill>
            </a:endParaRPr>
          </a:p>
          <a:p>
            <a:pPr indent="0">
              <a:lnSpc>
                <a:spcPct val="115000"/>
              </a:lnSpc>
              <a:spcBef>
                <a:spcPts val="0"/>
              </a:spcBef>
              <a:buClr>
                <a:schemeClr val="bg1"/>
              </a:buClr>
              <a:buNone/>
            </a:pPr>
            <a:endParaRPr dirty="0">
              <a:solidFill>
                <a:schemeClr val="lt1"/>
              </a:solidFill>
            </a:endParaRPr>
          </a:p>
          <a:p>
            <a:pPr marL="0" indent="0">
              <a:buClr>
                <a:schemeClr val="bg1"/>
              </a:buClr>
              <a:buNone/>
            </a:pPr>
            <a:endParaRPr dirty="0">
              <a:solidFill>
                <a:schemeClr val="lt1"/>
              </a:solidFill>
            </a:endParaRPr>
          </a:p>
        </p:txBody>
      </p:sp>
    </p:spTree>
    <p:extLst>
      <p:ext uri="{BB962C8B-B14F-4D97-AF65-F5344CB8AC3E}">
        <p14:creationId xmlns:p14="http://schemas.microsoft.com/office/powerpoint/2010/main" val="1610359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355FED2-C90F-6594-3532-0F41CE5C0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9633F-0927-B6B0-9841-9DB27A707098}"/>
              </a:ext>
            </a:extLst>
          </p:cNvPr>
          <p:cNvSpPr txBox="1"/>
          <p:nvPr/>
        </p:nvSpPr>
        <p:spPr>
          <a:xfrm>
            <a:off x="0" y="86085"/>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26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3E46E22D-FF02-A47D-4D4D-D8E0ED3E5026}"/>
              </a:ext>
            </a:extLst>
          </p:cNvPr>
          <p:cNvGraphicFramePr>
            <a:graphicFrameLocks noGrp="1"/>
          </p:cNvGraphicFramePr>
          <p:nvPr/>
        </p:nvGraphicFramePr>
        <p:xfrm>
          <a:off x="1282544" y="619565"/>
          <a:ext cx="9626913" cy="5974080"/>
        </p:xfrm>
        <a:graphic>
          <a:graphicData uri="http://schemas.openxmlformats.org/drawingml/2006/table">
            <a:tbl>
              <a:tblPr firstRow="1" bandRow="1">
                <a:tableStyleId>{5C22544A-7EE6-4342-B048-85BDC9FD1C3A}</a:tableStyleId>
              </a:tblPr>
              <a:tblGrid>
                <a:gridCol w="1651364">
                  <a:extLst>
                    <a:ext uri="{9D8B030D-6E8A-4147-A177-3AD203B41FA5}">
                      <a16:colId xmlns:a16="http://schemas.microsoft.com/office/drawing/2014/main" val="20000"/>
                    </a:ext>
                  </a:extLst>
                </a:gridCol>
                <a:gridCol w="3407569">
                  <a:extLst>
                    <a:ext uri="{9D8B030D-6E8A-4147-A177-3AD203B41FA5}">
                      <a16:colId xmlns:a16="http://schemas.microsoft.com/office/drawing/2014/main" val="20001"/>
                    </a:ext>
                  </a:extLst>
                </a:gridCol>
                <a:gridCol w="1737696">
                  <a:extLst>
                    <a:ext uri="{9D8B030D-6E8A-4147-A177-3AD203B41FA5}">
                      <a16:colId xmlns:a16="http://schemas.microsoft.com/office/drawing/2014/main" val="20002"/>
                    </a:ext>
                  </a:extLst>
                </a:gridCol>
                <a:gridCol w="2830284">
                  <a:extLst>
                    <a:ext uri="{9D8B030D-6E8A-4147-A177-3AD203B41FA5}">
                      <a16:colId xmlns:a16="http://schemas.microsoft.com/office/drawing/2014/main" val="20003"/>
                    </a:ext>
                  </a:extLst>
                </a:gridCol>
              </a:tblGrid>
              <a:tr h="365760">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Global 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Locally varying?</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Expansion (mv_*)</a:t>
                      </a:r>
                    </a:p>
                  </a:txBody>
                  <a:tcPr marL="121920" marR="121920" marT="60960" marB="60960"/>
                </a:tc>
                <a:extLst>
                  <a:ext uri="{0D108BD9-81ED-4DB2-BD59-A6C34878D82A}">
                    <a16:rowId xmlns:a16="http://schemas.microsoft.com/office/drawing/2014/main" val="10000"/>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proliferation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1"/>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 on 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 on a</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15</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carrying capacity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16</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(surviving fraction</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to 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alpha/beta ratio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beta_rad</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SF_other</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outside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death rate (NOT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20</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r h="36576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21</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280205214"/>
                  </a:ext>
                </a:extLst>
              </a:tr>
              <a:tr h="60960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22</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SF_ct</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during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3750189959"/>
                  </a:ext>
                </a:extLst>
              </a:tr>
            </a:tbl>
          </a:graphicData>
        </a:graphic>
      </p:graphicFrame>
      <p:sp>
        <p:nvSpPr>
          <p:cNvPr id="2" name="Rounded Rectangle 1">
            <a:extLst>
              <a:ext uri="{FF2B5EF4-FFF2-40B4-BE49-F238E27FC236}">
                <a16:creationId xmlns:a16="http://schemas.microsoft.com/office/drawing/2014/main" id="{2C1DF252-A2B6-F87A-353A-0AC27B24D8F5}"/>
              </a:ext>
            </a:extLst>
          </p:cNvPr>
          <p:cNvSpPr/>
          <p:nvPr/>
        </p:nvSpPr>
        <p:spPr>
          <a:xfrm>
            <a:off x="1282544" y="3308335"/>
            <a:ext cx="9626913" cy="60960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 name="Rounded Rectangle 4">
            <a:extLst>
              <a:ext uri="{FF2B5EF4-FFF2-40B4-BE49-F238E27FC236}">
                <a16:creationId xmlns:a16="http://schemas.microsoft.com/office/drawing/2014/main" id="{BB45E256-34AB-DCC3-6449-2DC691D32B05}"/>
              </a:ext>
            </a:extLst>
          </p:cNvPr>
          <p:cNvSpPr/>
          <p:nvPr/>
        </p:nvSpPr>
        <p:spPr>
          <a:xfrm>
            <a:off x="1282544" y="4277162"/>
            <a:ext cx="9626913" cy="6095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Rounded Rectangle 5">
            <a:extLst>
              <a:ext uri="{FF2B5EF4-FFF2-40B4-BE49-F238E27FC236}">
                <a16:creationId xmlns:a16="http://schemas.microsoft.com/office/drawing/2014/main" id="{7FFE0BBC-4C1B-79C1-FBA4-EE2145AF1F85}"/>
              </a:ext>
            </a:extLst>
          </p:cNvPr>
          <p:cNvSpPr/>
          <p:nvPr/>
        </p:nvSpPr>
        <p:spPr>
          <a:xfrm>
            <a:off x="1282544" y="5986221"/>
            <a:ext cx="9626913" cy="607425"/>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TextBox 6">
            <a:extLst>
              <a:ext uri="{FF2B5EF4-FFF2-40B4-BE49-F238E27FC236}">
                <a16:creationId xmlns:a16="http://schemas.microsoft.com/office/drawing/2014/main" id="{2C0CD53D-522C-E42D-ADC8-A6D8C4112608}"/>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60449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27F93162-96EB-0F94-286F-95AF0CCCA0F5}"/>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6C792AA5-3B05-51AA-191E-095629F3BF41}"/>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(1): results</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F612831C-80FE-62FB-E73B-F96878255784}"/>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Show the tradeoff plot (error vs speedup).</a:t>
            </a:r>
          </a:p>
          <a:p>
            <a:pPr>
              <a:buClr>
                <a:schemeClr val="bg1"/>
              </a:buClr>
            </a:pPr>
            <a:r>
              <a:rPr lang="en-US" dirty="0">
                <a:solidFill>
                  <a:schemeClr val="bg1"/>
                </a:solidFill>
              </a:rPr>
              <a:t>You introduced stride logic (compute every 2, 4, … timesteps instead of every step).</a:t>
            </a:r>
          </a:p>
          <a:p>
            <a:pPr>
              <a:buClr>
                <a:schemeClr val="bg1"/>
              </a:buClr>
            </a:pPr>
            <a:r>
              <a:rPr lang="en-US" dirty="0">
                <a:solidFill>
                  <a:schemeClr val="bg1"/>
                </a:solidFill>
              </a:rPr>
              <a:t>Result: huge speedups (up to ~2800×) but error grows with stride.</a:t>
            </a:r>
          </a:p>
          <a:p>
            <a:pPr>
              <a:buClr>
                <a:schemeClr val="bg1"/>
              </a:buClr>
            </a:pPr>
            <a:r>
              <a:rPr lang="en-US" dirty="0">
                <a:solidFill>
                  <a:schemeClr val="bg1"/>
                </a:solidFill>
              </a:rPr>
              <a:t>Key line: “The profiler guided me to the bottleneck, subsampling gave me huge speedups, and the error analysis justified that the approximation was acceptable.”</a:t>
            </a:r>
          </a:p>
          <a:p>
            <a:pPr>
              <a:buClr>
                <a:schemeClr val="bg1"/>
              </a:buClr>
            </a:pPr>
            <a:endParaRPr lang="en-US" dirty="0">
              <a:solidFill>
                <a:schemeClr val="bg1"/>
              </a:solidFill>
            </a:endParaRPr>
          </a:p>
          <a:p>
            <a:pPr>
              <a:buClr>
                <a:schemeClr val="bg1"/>
              </a:buClr>
            </a:pPr>
            <a:r>
              <a:rPr lang="en-US" dirty="0">
                <a:solidFill>
                  <a:schemeClr val="bg1"/>
                </a:solidFill>
              </a:rPr>
              <a:t>But how does subsampling compare to ROM implementation?</a:t>
            </a:r>
          </a:p>
          <a:p>
            <a:pPr lvl="1">
              <a:buClr>
                <a:schemeClr val="bg1"/>
              </a:buClr>
            </a:pPr>
            <a:r>
              <a:rPr lang="en-US" dirty="0">
                <a:solidFill>
                  <a:schemeClr val="bg1"/>
                </a:solidFill>
              </a:rPr>
              <a:t>ROM: builds a reduced basis offline, then solves a smaller system online.</a:t>
            </a:r>
          </a:p>
          <a:p>
            <a:pPr lvl="1">
              <a:buClr>
                <a:schemeClr val="bg1"/>
              </a:buClr>
            </a:pPr>
            <a:endParaRPr lang="en-US" dirty="0">
              <a:solidFill>
                <a:schemeClr val="bg1"/>
              </a:solidFill>
            </a:endParaRPr>
          </a:p>
          <a:p>
            <a:pPr lvl="1">
              <a:buClr>
                <a:schemeClr val="bg1"/>
              </a:buClr>
            </a:pPr>
            <a:endParaRPr lang="en-US" dirty="0">
              <a:solidFill>
                <a:schemeClr val="bg1"/>
              </a:solidFill>
            </a:endParaRPr>
          </a:p>
        </p:txBody>
      </p:sp>
    </p:spTree>
    <p:extLst>
      <p:ext uri="{BB962C8B-B14F-4D97-AF65-F5344CB8AC3E}">
        <p14:creationId xmlns:p14="http://schemas.microsoft.com/office/powerpoint/2010/main" val="1587577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62EFC7F-EC13-C06C-2562-F070E0E0056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00055DB-6A18-C1F0-C8E8-DF5D3A961D9C}"/>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(2): results</a:t>
            </a:r>
            <a:endParaRPr lang="en-US"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89B088FC-8E77-36D9-D8D0-F3619DE16E1A}"/>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Observation:</a:t>
            </a:r>
          </a:p>
          <a:p>
            <a:pPr lvl="1">
              <a:buClr>
                <a:schemeClr val="bg1"/>
              </a:buClr>
            </a:pPr>
            <a:r>
              <a:rPr lang="en-US" dirty="0">
                <a:solidFill>
                  <a:schemeClr val="bg1"/>
                </a:solidFill>
              </a:rPr>
              <a:t>Subsampling gave massive speedups but error climbed quickly (e.g. 4.5% at stride=4, 23% at stride=16).</a:t>
            </a:r>
          </a:p>
          <a:p>
            <a:pPr lvl="1">
              <a:buClr>
                <a:schemeClr val="bg1"/>
              </a:buClr>
            </a:pPr>
            <a:r>
              <a:rPr lang="en-US" dirty="0">
                <a:solidFill>
                  <a:schemeClr val="bg1"/>
                </a:solidFill>
              </a:rPr>
              <a:t>ROM gave moderate speedup (418×) but much lower error (~1.3%).</a:t>
            </a:r>
          </a:p>
          <a:p>
            <a:pPr>
              <a:buClr>
                <a:schemeClr val="bg1"/>
              </a:buClr>
            </a:pPr>
            <a:r>
              <a:rPr lang="en-US" dirty="0">
                <a:solidFill>
                  <a:schemeClr val="bg1"/>
                </a:solidFill>
              </a:rPr>
              <a:t>This shows a tradeoff:</a:t>
            </a:r>
          </a:p>
          <a:p>
            <a:pPr lvl="1">
              <a:buClr>
                <a:schemeClr val="bg1"/>
              </a:buClr>
            </a:pPr>
            <a:r>
              <a:rPr lang="en-US" dirty="0">
                <a:solidFill>
                  <a:schemeClr val="bg1"/>
                </a:solidFill>
              </a:rPr>
              <a:t>Subsampling = fastest, less accurate.</a:t>
            </a:r>
          </a:p>
          <a:p>
            <a:pPr lvl="1">
              <a:buClr>
                <a:schemeClr val="bg1"/>
              </a:buClr>
            </a:pPr>
            <a:r>
              <a:rPr lang="en-US" dirty="0">
                <a:solidFill>
                  <a:schemeClr val="bg1"/>
                </a:solidFill>
              </a:rPr>
              <a:t>ROM = slower, but more accurate.</a:t>
            </a:r>
          </a:p>
          <a:p>
            <a:pPr>
              <a:buClr>
                <a:schemeClr val="bg1"/>
              </a:buClr>
            </a:pPr>
            <a:r>
              <a:rPr lang="en-US" dirty="0">
                <a:solidFill>
                  <a:schemeClr val="bg1"/>
                </a:solidFill>
              </a:rPr>
              <a:t>The interesting point: both methods target the same bottleneck (</a:t>
            </a:r>
            <a:r>
              <a:rPr lang="en-US" dirty="0" err="1">
                <a:solidFill>
                  <a:schemeClr val="bg1"/>
                </a:solidFill>
              </a:rPr>
              <a:t>get_damper</a:t>
            </a:r>
            <a:r>
              <a:rPr lang="en-US" dirty="0">
                <a:solidFill>
                  <a:schemeClr val="bg1"/>
                </a:solidFill>
              </a:rPr>
              <a:t>), but in different ways — one skips calls, the other compresses the system.</a:t>
            </a:r>
          </a:p>
        </p:txBody>
      </p:sp>
    </p:spTree>
    <p:extLst>
      <p:ext uri="{BB962C8B-B14F-4D97-AF65-F5344CB8AC3E}">
        <p14:creationId xmlns:p14="http://schemas.microsoft.com/office/powerpoint/2010/main" val="36539195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D09EA91-4474-FE02-0C6D-70EBAF4F9EC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869630-F9A6-A4E3-0A18-DB740581B937}"/>
              </a:ext>
            </a:extLst>
          </p:cNvPr>
          <p:cNvPicPr>
            <a:picLocks noChangeAspect="1"/>
          </p:cNvPicPr>
          <p:nvPr/>
        </p:nvPicPr>
        <p:blipFill>
          <a:blip r:embed="rId3"/>
          <a:stretch>
            <a:fillRect/>
          </a:stretch>
        </p:blipFill>
        <p:spPr>
          <a:xfrm>
            <a:off x="552115" y="361114"/>
            <a:ext cx="10426128" cy="486552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4604D9-9BBC-A90B-06BA-D0449AE345F2}"/>
                  </a:ext>
                </a:extLst>
              </p:cNvPr>
              <p:cNvSpPr txBox="1"/>
              <p:nvPr/>
            </p:nvSpPr>
            <p:spPr>
              <a:xfrm>
                <a:off x="9053945" y="5774316"/>
                <a:ext cx="3034100" cy="722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10000"/>
                                </a:schemeClr>
                              </a:solidFill>
                              <a:latin typeface="Cambria Math" panose="02040503050406030204" pitchFamily="18" charset="0"/>
                            </a:rPr>
                          </m:ctrlPr>
                        </m:sSubPr>
                        <m:e>
                          <m:r>
                            <a:rPr lang="en-US" b="0" i="1" smtClean="0">
                              <a:solidFill>
                                <a:schemeClr val="tx2">
                                  <a:lumMod val="10000"/>
                                </a:schemeClr>
                              </a:solidFill>
                              <a:latin typeface="Cambria Math" panose="02040503050406030204" pitchFamily="18" charset="0"/>
                            </a:rPr>
                            <m:t>𝐸𝑟𝑟𝑜𝑟</m:t>
                          </m:r>
                        </m:e>
                        <m:sub>
                          <m:r>
                            <a:rPr lang="en-US" b="0" i="1" smtClean="0">
                              <a:solidFill>
                                <a:schemeClr val="tx2">
                                  <a:lumMod val="10000"/>
                                </a:schemeClr>
                              </a:solidFill>
                              <a:latin typeface="Cambria Math" panose="02040503050406030204" pitchFamily="18" charset="0"/>
                            </a:rPr>
                            <m:t>𝑖</m:t>
                          </m:r>
                        </m:sub>
                      </m:sSub>
                      <m:r>
                        <a:rPr lang="en-US" b="0" i="1" smtClean="0">
                          <a:solidFill>
                            <a:schemeClr val="tx2">
                              <a:lumMod val="10000"/>
                            </a:schemeClr>
                          </a:solidFill>
                          <a:latin typeface="Cambria Math" panose="02040503050406030204" pitchFamily="18" charset="0"/>
                        </a:rPr>
                        <m:t>=</m:t>
                      </m:r>
                      <m:f>
                        <m:fPr>
                          <m:ctrlPr>
                            <a:rPr lang="en-US" i="1" smtClean="0">
                              <a:solidFill>
                                <a:schemeClr val="tx2">
                                  <a:lumMod val="10000"/>
                                </a:schemeClr>
                              </a:solidFill>
                              <a:latin typeface="Cambria Math" panose="02040503050406030204" pitchFamily="18" charset="0"/>
                            </a:rPr>
                          </m:ctrlPr>
                        </m:fPr>
                        <m:num>
                          <m:d>
                            <m:dPr>
                              <m:begChr m:val="‖"/>
                              <m:endChr m:val="‖"/>
                              <m:ctrlPr>
                                <a:rPr lang="en-US" i="1" smtClean="0">
                                  <a:solidFill>
                                    <a:schemeClr val="tx2">
                                      <a:lumMod val="10000"/>
                                    </a:schemeClr>
                                  </a:solidFill>
                                  <a:latin typeface="Cambria Math" panose="02040503050406030204" pitchFamily="18" charset="0"/>
                                </a:rPr>
                              </m:ctrlPr>
                            </m:dPr>
                            <m:e>
                              <m:sSubSup>
                                <m:sSubSupPr>
                                  <m:ctrlPr>
                                    <a:rPr lang="en-US" i="1" smtClean="0">
                                      <a:solidFill>
                                        <a:schemeClr val="tx2">
                                          <a:lumMod val="10000"/>
                                        </a:schemeClr>
                                      </a:solidFill>
                                      <a:latin typeface="Cambria Math" panose="02040503050406030204" pitchFamily="18" charset="0"/>
                                    </a:rPr>
                                  </m:ctrlPr>
                                </m:sSubSupPr>
                                <m:e>
                                  <m:r>
                                    <a:rPr lang="en-US" i="1" smtClean="0">
                                      <a:solidFill>
                                        <a:schemeClr val="tx2">
                                          <a:lumMod val="10000"/>
                                        </a:schemeClr>
                                      </a:solidFill>
                                      <a:latin typeface="Cambria Math" panose="02040503050406030204" pitchFamily="18" charset="0"/>
                                      <a:ea typeface="Cambria Math" panose="02040503050406030204" pitchFamily="18" charset="0"/>
                                    </a:rPr>
                                    <m:t>𝜎</m:t>
                                  </m:r>
                                </m:e>
                                <m:sub>
                                  <m:r>
                                    <a:rPr lang="en-US" b="0" i="1" smtClean="0">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𝑓𝑢𝑙𝑙</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𝑠𝑢𝑏</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e>
                          </m:d>
                        </m:num>
                        <m:den>
                          <m:r>
                            <m:rPr>
                              <m:sty m:val="p"/>
                            </m:rPr>
                            <a:rPr lang="en-US" b="0" i="0" smtClean="0">
                              <a:solidFill>
                                <a:schemeClr val="tx2">
                                  <a:lumMod val="10000"/>
                                </a:schemeClr>
                              </a:solidFill>
                              <a:latin typeface="Cambria Math" panose="02040503050406030204" pitchFamily="18" charset="0"/>
                            </a:rPr>
                            <m:t>max</m:t>
                          </m:r>
                          <m:r>
                            <a:rPr lang="en-US" b="0" i="1" smtClean="0">
                              <a:solidFill>
                                <a:schemeClr val="tx2">
                                  <a:lumMod val="10000"/>
                                </a:schemeClr>
                              </a:solidFill>
                              <a:latin typeface="Cambria Math" panose="02040503050406030204" pitchFamily="18" charset="0"/>
                            </a:rPr>
                            <m:t>⁡(</m:t>
                          </m:r>
                          <m:d>
                            <m:dPr>
                              <m:begChr m:val="‖"/>
                              <m:endChr m:val="‖"/>
                              <m:ctrlPr>
                                <a:rPr lang="en-US" b="0" i="1" smtClean="0">
                                  <a:solidFill>
                                    <a:schemeClr val="tx2">
                                      <a:lumMod val="10000"/>
                                    </a:schemeClr>
                                  </a:solidFill>
                                  <a:latin typeface="Cambria Math" panose="02040503050406030204" pitchFamily="18" charset="0"/>
                                </a:rPr>
                              </m:ctrlPr>
                            </m:dPr>
                            <m:e>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i="1">
                                      <a:solidFill>
                                        <a:schemeClr val="tx2">
                                          <a:lumMod val="10000"/>
                                        </a:schemeClr>
                                      </a:solidFill>
                                      <a:latin typeface="Cambria Math" panose="02040503050406030204" pitchFamily="18" charset="0"/>
                                    </a:rPr>
                                    <m:t>𝑓𝑢𝑙𝑙</m:t>
                                  </m:r>
                                </m:sup>
                              </m:sSubSup>
                              <m:d>
                                <m:dPr>
                                  <m:ctrlPr>
                                    <a:rPr lang="en-US" i="1">
                                      <a:solidFill>
                                        <a:schemeClr val="tx2">
                                          <a:lumMod val="10000"/>
                                        </a:schemeClr>
                                      </a:solidFill>
                                      <a:latin typeface="Cambria Math" panose="02040503050406030204" pitchFamily="18" charset="0"/>
                                    </a:rPr>
                                  </m:ctrlPr>
                                </m:dPr>
                                <m:e>
                                  <m:r>
                                    <a:rPr lang="en-US" i="1">
                                      <a:solidFill>
                                        <a:schemeClr val="tx2">
                                          <a:lumMod val="10000"/>
                                        </a:schemeClr>
                                      </a:solidFill>
                                      <a:latin typeface="Cambria Math" panose="02040503050406030204" pitchFamily="18" charset="0"/>
                                    </a:rPr>
                                    <m:t>𝑖</m:t>
                                  </m:r>
                                </m:e>
                              </m:d>
                            </m:e>
                          </m:d>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ea typeface="Cambria Math" panose="02040503050406030204" pitchFamily="18" charset="0"/>
                            </a:rPr>
                            <m:t>𝜀</m:t>
                          </m:r>
                          <m:r>
                            <a:rPr lang="en-US" b="0" i="1" smtClean="0">
                              <a:solidFill>
                                <a:schemeClr val="tx2">
                                  <a:lumMod val="10000"/>
                                </a:schemeClr>
                              </a:solidFill>
                              <a:latin typeface="Cambria Math" panose="02040503050406030204" pitchFamily="18" charset="0"/>
                            </a:rPr>
                            <m:t>)</m:t>
                          </m:r>
                        </m:den>
                      </m:f>
                    </m:oMath>
                  </m:oMathPara>
                </a14:m>
                <a:endParaRPr lang="en-US" dirty="0">
                  <a:solidFill>
                    <a:schemeClr val="tx2">
                      <a:lumMod val="10000"/>
                    </a:schemeClr>
                  </a:solidFill>
                </a:endParaRPr>
              </a:p>
            </p:txBody>
          </p:sp>
        </mc:Choice>
        <mc:Fallback xmlns="">
          <p:sp>
            <p:nvSpPr>
              <p:cNvPr id="10" name="TextBox 9">
                <a:extLst>
                  <a:ext uri="{FF2B5EF4-FFF2-40B4-BE49-F238E27FC236}">
                    <a16:creationId xmlns:a16="http://schemas.microsoft.com/office/drawing/2014/main" id="{CE4604D9-9BBC-A90B-06BA-D0449AE345F2}"/>
                  </a:ext>
                </a:extLst>
              </p:cNvPr>
              <p:cNvSpPr txBox="1">
                <a:spLocks noRot="1" noChangeAspect="1" noMove="1" noResize="1" noEditPoints="1" noAdjustHandles="1" noChangeArrowheads="1" noChangeShapeType="1" noTextEdit="1"/>
              </p:cNvSpPr>
              <p:nvPr/>
            </p:nvSpPr>
            <p:spPr>
              <a:xfrm>
                <a:off x="9053945" y="5774316"/>
                <a:ext cx="3034100" cy="722570"/>
              </a:xfrm>
              <a:prstGeom prst="rect">
                <a:avLst/>
              </a:prstGeom>
              <a:blipFill>
                <a:blip r:embed="rId4"/>
                <a:stretch>
                  <a:fillRect l="-833" r="-2083" b="-12069"/>
                </a:stretch>
              </a:blipFill>
            </p:spPr>
            <p:txBody>
              <a:bodyPr/>
              <a:lstStyle/>
              <a:p>
                <a:r>
                  <a:rPr lang="en-US">
                    <a:noFill/>
                  </a:rPr>
                  <a:t> </a:t>
                </a:r>
              </a:p>
            </p:txBody>
          </p:sp>
        </mc:Fallback>
      </mc:AlternateContent>
    </p:spTree>
    <p:extLst>
      <p:ext uri="{BB962C8B-B14F-4D97-AF65-F5344CB8AC3E}">
        <p14:creationId xmlns:p14="http://schemas.microsoft.com/office/powerpoint/2010/main" val="1558387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rini-chung-lab-presentation-nov-17" id="{6C73F243-A1D9-684D-A80A-28CCE9ACC9B3}" vid="{069BB155-E079-A943-A342-877011DD8162}"/>
    </a:ext>
  </a:extLst>
</a:theme>
</file>

<file path=ppt/theme/theme2.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857FBBE1-635A-D447-90F5-B974016148E0}"/>
    </a:ext>
  </a:extLst>
</a:theme>
</file>

<file path=ppt/theme/theme3.xml><?xml version="1.0" encoding="utf-8"?>
<a:theme xmlns:a="http://schemas.openxmlformats.org/drawingml/2006/main" name="1_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A238996C-F77C-0145-808E-88951400A2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665</TotalTime>
  <Words>6228</Words>
  <Application>Microsoft Macintosh PowerPoint</Application>
  <PresentationFormat>Widescreen</PresentationFormat>
  <Paragraphs>952</Paragraphs>
  <Slides>60</Slides>
  <Notes>57</Notes>
  <HiddenSlides>6</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60</vt:i4>
      </vt:variant>
    </vt:vector>
  </HeadingPairs>
  <TitlesOfParts>
    <vt:vector size="74" baseType="lpstr">
      <vt:lpstr>Aptos</vt:lpstr>
      <vt:lpstr>Aptos Display</vt:lpstr>
      <vt:lpstr>Arial</vt:lpstr>
      <vt:lpstr>Cambria</vt:lpstr>
      <vt:lpstr>Cambria Math</vt:lpstr>
      <vt:lpstr>Lato</vt:lpstr>
      <vt:lpstr>Lato Black</vt:lpstr>
      <vt:lpstr>Menlo</vt:lpstr>
      <vt:lpstr>Raleway</vt:lpstr>
      <vt:lpstr>Times New Roman</vt:lpstr>
      <vt:lpstr>Wingdings</vt:lpstr>
      <vt:lpstr>Office Theme</vt:lpstr>
      <vt:lpstr>Antonio template</vt:lpstr>
      <vt:lpstr>1_Antonio template</vt:lpstr>
      <vt:lpstr>Determining the impact of intratumoral heterogeneity on the response of glioblastoma to radiotherapy planning via mathematical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spatial dose boost Use CTV as domain for dose boost calculation</vt:lpstr>
      <vt:lpstr>PowerPoint Presentation</vt:lpstr>
      <vt:lpstr>PowerPoint Presentation</vt:lpstr>
      <vt:lpstr>PowerPoint Presentation</vt:lpstr>
      <vt:lpstr>PowerPoint Presentation</vt:lpstr>
      <vt:lpstr>PowerPoint Presentation</vt:lpstr>
      <vt:lpstr>Acknowledgements</vt:lpstr>
      <vt:lpstr>Cell density (CD) model</vt:lpstr>
      <vt:lpstr>OER map calculation</vt:lpstr>
      <vt:lpstr>DNA damage induced by radiation</vt:lpstr>
      <vt:lpstr>The basics: how radiation damages cells</vt:lpstr>
      <vt:lpstr>Water radiolysis</vt:lpstr>
      <vt:lpstr>Where oxygen (O₂) comes in </vt:lpstr>
      <vt:lpstr>Dose calculation math review</vt:lpstr>
      <vt:lpstr>Dose calculation math review </vt:lpstr>
      <vt:lpstr>Dose calculation math review </vt:lpstr>
      <vt:lpstr>Dose calculation math review </vt:lpstr>
      <vt:lpstr>Dose calculation summary </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Model selection AIC</vt:lpstr>
      <vt:lpstr>Model selection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Thiagarajan, Tarini</dc:creator>
  <cp:lastModifiedBy>Thiagarajan, Tarini</cp:lastModifiedBy>
  <cp:revision>73</cp:revision>
  <dcterms:created xsi:type="dcterms:W3CDTF">2025-11-24T22:39:52Z</dcterms:created>
  <dcterms:modified xsi:type="dcterms:W3CDTF">2025-11-28T05:16:45Z</dcterms:modified>
</cp:coreProperties>
</file>